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335" r:id="rId5"/>
    <p:sldId id="337" r:id="rId6"/>
    <p:sldId id="362" r:id="rId7"/>
    <p:sldId id="363" r:id="rId8"/>
    <p:sldId id="365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44" d="100"/>
          <a:sy n="144" d="100"/>
        </p:scale>
        <p:origin x="-864" y="-90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4414" y="667289"/>
            <a:ext cx="8280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11560" y="0"/>
            <a:ext cx="792088" cy="77155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609328" y="123479"/>
            <a:ext cx="7211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1.0 </a:t>
            </a:r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8467" y="1643229"/>
            <a:ext cx="9152468" cy="16486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Calibri" panose="020F0702030404030204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91680" y="1867364"/>
            <a:ext cx="5400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</a:rPr>
              <a:t>外省</a:t>
            </a:r>
            <a:r>
              <a:rPr lang="zh-CN" altLang="zh-CN" sz="3600" dirty="0" smtClean="0">
                <a:solidFill>
                  <a:schemeClr val="bg1"/>
                </a:solidFill>
              </a:rPr>
              <a:t>团员</a:t>
            </a:r>
            <a:r>
              <a:rPr lang="zh-CN" altLang="en-US" sz="3600" dirty="0" smtClean="0">
                <a:solidFill>
                  <a:schemeClr val="bg1"/>
                </a:solidFill>
              </a:rPr>
              <a:t>注册登录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</a:rPr>
              <a:t>系统</a:t>
            </a:r>
            <a:r>
              <a:rPr lang="zh-CN" altLang="zh-CN" sz="3600" dirty="0" smtClean="0">
                <a:solidFill>
                  <a:schemeClr val="bg1"/>
                </a:solidFill>
              </a:rPr>
              <a:t>流程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23479"/>
            <a:ext cx="5112568" cy="1152128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外省市团员注册登录“北京共青团”线上系统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47663" y="1075151"/>
            <a:ext cx="2376264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搜索微信公众号：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青春北京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qingchunbeijing54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 </a:t>
            </a:r>
            <a:endParaRPr lang="en-US" altLang="zh-CN" sz="1500" dirty="0"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或扫码下方二维码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40" y="44971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iragino Sans GB W6"/>
                <a:ea typeface="Hiragino Sans GB W6"/>
                <a:cs typeface="Hiragino Sans GB W6"/>
              </a:rPr>
              <a:t>      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“</a:t>
            </a:r>
            <a:r>
              <a:rPr lang="zh-CN" altLang="en-US" dirty="0" smtClean="0">
                <a:solidFill>
                  <a:srgbClr val="009E75"/>
                </a:solidFill>
                <a:latin typeface="Hiragino Sans GB W6"/>
                <a:ea typeface="Hiragino Sans GB W6"/>
                <a:cs typeface="Hiragino Sans GB W6"/>
              </a:rPr>
              <a:t>线上系统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”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菜单栏中</a:t>
            </a:r>
            <a:endParaRPr lang="en-US" altLang="zh-CN" dirty="0">
              <a:latin typeface="Hiragino Sans GB W6"/>
              <a:ea typeface="Hiragino Sans GB W6"/>
              <a:cs typeface="Hiragino Sans GB W6"/>
            </a:endParaRPr>
          </a:p>
          <a:p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点击“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Hiragino Sans GB W6"/>
                <a:ea typeface="Hiragino Sans GB W6"/>
                <a:cs typeface="Hiragino Sans GB W6"/>
              </a:rPr>
              <a:t>北京共青团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”进入系统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13871548041351_.pic_hd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11710"/>
            <a:ext cx="2283718" cy="2283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699542"/>
            <a:ext cx="2244080" cy="3809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1.1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 外省市团员</a:t>
            </a:r>
            <a:r>
              <a:rPr lang="zh-CN" altLang="en-US" sz="2000" b="1" dirty="0">
                <a:solidFill>
                  <a:schemeClr val="tx1"/>
                </a:solidFill>
              </a:rPr>
              <a:t>注册“北京共青团”线上系统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7614"/>
            <a:ext cx="1872208" cy="2880320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47" y="1352008"/>
            <a:ext cx="1766780" cy="287592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矩形 10"/>
          <p:cNvSpPr/>
          <p:nvPr/>
        </p:nvSpPr>
        <p:spPr>
          <a:xfrm>
            <a:off x="6372200" y="1131590"/>
            <a:ext cx="238797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点击“创建账户”，进行账户注册</a:t>
            </a: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用户按照实际情况选择身份：“</a:t>
            </a: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我是团员”、“我是团干部”、“我不是团员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</a:t>
            </a:r>
            <a:endParaRPr lang="en-US" altLang="zh-CN" sz="1400" kern="0" dirty="0" smtClean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注册时，请团员输入真实的姓名和身份证号，否则会影响团组织关系的成功转接转接</a:t>
            </a:r>
            <a:endParaRPr lang="en-US" altLang="zh-CN" sz="1400" kern="0" dirty="0" smtClean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团员</a:t>
            </a:r>
            <a:r>
              <a:rPr lang="zh-CN" altLang="zh-CN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团干部注册后，</a:t>
            </a: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需要</a:t>
            </a:r>
            <a:r>
              <a:rPr lang="zh-CN" alt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所属团组织在电脑端进行相应的审核</a:t>
            </a:r>
            <a:r>
              <a:rPr lang="en-US" altLang="zh-CN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添加操作</a:t>
            </a:r>
            <a:endParaRPr lang="zh-CN" altLang="en-US" sz="1400" kern="0" dirty="0">
              <a:solidFill>
                <a:schemeClr val="accent6">
                  <a:lumMod val="75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4" name="图片 3" descr="261559182435_.pic_h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7055" y="1347470"/>
            <a:ext cx="1856740" cy="3622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1.2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</a:t>
            </a:r>
            <a:r>
              <a:rPr lang="zh-CN" altLang="en-US" sz="2000" b="1" dirty="0">
                <a:solidFill>
                  <a:schemeClr val="tx1"/>
                </a:solidFill>
              </a:rPr>
              <a:t>登录“北京共青团”线上系统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0" y="642842"/>
            <a:ext cx="1702045" cy="3058002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53" y="642411"/>
            <a:ext cx="1684213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9549" y="643664"/>
            <a:ext cx="1783722" cy="30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984" y="641409"/>
            <a:ext cx="1952283" cy="3058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880" y="3881213"/>
            <a:ext cx="2001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在“北京共青团”线上系统中，点击“我的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-》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请登录”，进入登录页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9832" y="3867894"/>
            <a:ext cx="2366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登录有两种方式：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用户名/手机号、密码的方式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zh-CN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微信登录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4168" y="3939902"/>
            <a:ext cx="2267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首次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使用微信登录，需要输入用户名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手机号、进行账号绑定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 indent="-285750">
              <a:buFont typeface="Wingdings" panose="05000000000000000000" pitchFamily="2" charset="2"/>
              <a:buChar char="Ø"/>
            </a:pPr>
            <a:endParaRPr lang="en-US" altLang="zh-CN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2.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组织关系接收方团组织（即北京团组织）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通过加入申请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1550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仿宋_GB2312"/>
                <a:cs typeface="Times New Roman" panose="02020503050405090304"/>
              </a:rPr>
              <a:t>          </a:t>
            </a:r>
            <a:r>
              <a:rPr lang="zh-CN" altLang="en-US" dirty="0" smtClean="0"/>
              <a:t>组织关系接收方团组织</a:t>
            </a:r>
            <a:r>
              <a:rPr lang="en-US" altLang="zh-CN" dirty="0" smtClean="0"/>
              <a:t>(</a:t>
            </a:r>
            <a:r>
              <a:rPr lang="zh-CN" altLang="en-US" dirty="0" smtClean="0"/>
              <a:t>即北京团组织）</a:t>
            </a:r>
            <a:r>
              <a:rPr lang="zh-CN" altLang="zh-CN" dirty="0" smtClean="0"/>
              <a:t>登录“北京共青团系统”团组织账号，在电脑端</a:t>
            </a:r>
            <a:r>
              <a:rPr lang="en-US" altLang="zh-CN" dirty="0" smtClean="0"/>
              <a:t>“</a:t>
            </a:r>
            <a:r>
              <a:rPr lang="zh-CN" altLang="zh-CN" dirty="0" smtClean="0"/>
              <a:t>我的团员</a:t>
            </a:r>
            <a:r>
              <a:rPr lang="en-US" altLang="zh-CN" dirty="0" smtClean="0"/>
              <a:t>-</a:t>
            </a:r>
            <a:r>
              <a:rPr lang="zh-CN" altLang="zh-CN" dirty="0" smtClean="0"/>
              <a:t>》申请加入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列表中</a:t>
            </a:r>
            <a:r>
              <a:rPr lang="zh-CN" altLang="zh-CN" dirty="0" smtClean="0"/>
              <a:t>，通过外省市团员的加入申请，外省市团员即注册登录</a:t>
            </a:r>
            <a:r>
              <a:rPr lang="en-US" altLang="zh-CN" dirty="0" smtClean="0"/>
              <a:t>“</a:t>
            </a:r>
            <a:r>
              <a:rPr lang="zh-CN" altLang="zh-CN" dirty="0" smtClean="0"/>
              <a:t>北京共青团线上系统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成功。</a:t>
            </a:r>
            <a:endParaRPr lang="zh-CN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   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>
              <a:ea typeface="仿宋_GB2312"/>
              <a:cs typeface="Times New Roman" panose="02020503050405090304"/>
            </a:endParaRPr>
          </a:p>
          <a:p>
            <a:r>
              <a:rPr lang="en-US" altLang="zh-CN" dirty="0" smtClean="0">
                <a:ea typeface="仿宋_GB2312"/>
                <a:cs typeface="Times New Roman" panose="02020503050405090304"/>
              </a:rPr>
              <a:t>         </a:t>
            </a:r>
            <a:endParaRPr lang="en-US" altLang="zh-CN" dirty="0" smtClean="0">
              <a:ea typeface="仿宋_GB2312"/>
              <a:cs typeface="Times New Roman" panose="02020503050405090304"/>
            </a:endParaRPr>
          </a:p>
          <a:p>
            <a:endParaRPr lang="zh-CN" alt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 smtClean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录</a:t>
            </a:r>
            <a:endParaRPr kumimoji="0" lang="en-US" altLang="zh-CN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 smtClean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3.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在外省市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系统中提交转入北京申请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1550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北京团组织</a:t>
            </a:r>
            <a:r>
              <a:rPr lang="zh-CN" altLang="zh-CN" dirty="0" smtClean="0"/>
              <a:t>通过</a:t>
            </a:r>
            <a:r>
              <a:rPr lang="zh-CN" altLang="en-US" dirty="0" smtClean="0"/>
              <a:t>加</a:t>
            </a:r>
            <a:r>
              <a:rPr lang="zh-CN" altLang="zh-CN" dirty="0" smtClean="0"/>
              <a:t>入申请</a:t>
            </a:r>
            <a:r>
              <a:rPr lang="zh-CN" altLang="zh-CN" b="1" dirty="0" smtClean="0"/>
              <a:t>至少一天</a:t>
            </a:r>
            <a:r>
              <a:rPr lang="zh-CN" altLang="zh-CN" dirty="0" smtClean="0"/>
              <a:t>后，团员应联系外省市团组织在外省市系统中提交转入北京申请。</a:t>
            </a:r>
            <a:endParaRPr lang="en-US" altLang="zh-CN" dirty="0" smtClean="0"/>
          </a:p>
          <a:p>
            <a:r>
              <a:rPr lang="en-US" altLang="zh-CN" dirty="0" smtClean="0"/>
              <a:t>          </a:t>
            </a:r>
            <a:r>
              <a:rPr lang="zh-CN" altLang="zh-CN" dirty="0" smtClean="0"/>
              <a:t>外省市团员在外省市系统上提交转入北京申请后，北京共青团线上系统会自动将本系统上团员已注册登录的信息（姓名、身份证号、团员编号）与外省市转入团员的申请信息（姓名、身份证号、团员编号）进行复核校验。校验信息无误后，即给外省市系统发出</a:t>
            </a:r>
            <a:r>
              <a:rPr lang="zh-CN" altLang="zh-CN" b="1" u="sng" dirty="0" smtClean="0">
                <a:solidFill>
                  <a:srgbClr val="FF0000"/>
                </a:solidFill>
              </a:rPr>
              <a:t>转移成功</a:t>
            </a:r>
            <a:r>
              <a:rPr lang="zh-CN" altLang="zh-CN" dirty="0" smtClean="0"/>
              <a:t>的信息。如果姓名、身份证号、团员编号不一致，北京系统将向外省市系统发出</a:t>
            </a:r>
            <a:r>
              <a:rPr lang="zh-CN" altLang="zh-CN" b="1" u="sng" dirty="0" smtClean="0"/>
              <a:t>转移失败</a:t>
            </a:r>
            <a:r>
              <a:rPr lang="zh-CN" altLang="zh-CN" dirty="0" smtClean="0"/>
              <a:t>的信息。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>
              <a:ea typeface="仿宋_GB2312"/>
              <a:cs typeface="Times New Roman" panose="02020503050405090304"/>
            </a:endParaRPr>
          </a:p>
          <a:p>
            <a:r>
              <a:rPr lang="en-US" altLang="zh-CN" dirty="0" smtClean="0">
                <a:ea typeface="仿宋_GB2312"/>
                <a:cs typeface="Times New Roman" panose="02020503050405090304"/>
              </a:rPr>
              <a:t>         </a:t>
            </a:r>
            <a:endParaRPr lang="en-US" altLang="zh-CN" dirty="0" smtClean="0">
              <a:ea typeface="仿宋_GB2312"/>
              <a:cs typeface="Times New Roman" panose="02020503050405090304"/>
            </a:endParaRPr>
          </a:p>
          <a:p>
            <a:endParaRPr lang="zh-CN" alt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5030504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WPS 文字</Application>
  <PresentationFormat>全屏显示(16:9)</PresentationFormat>
  <Paragraphs>68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方正书宋_GBK</vt:lpstr>
      <vt:lpstr>Wingdings</vt:lpstr>
      <vt:lpstr>Calibri</vt:lpstr>
      <vt:lpstr>微软雅黑</vt:lpstr>
      <vt:lpstr>宋体</vt:lpstr>
      <vt:lpstr>Times New Roman</vt:lpstr>
      <vt:lpstr>Hiragino Sans GB W6</vt:lpstr>
      <vt:lpstr>Arial</vt:lpstr>
      <vt:lpstr>仿宋_GB2312</vt:lpstr>
      <vt:lpstr>Times New Roman</vt:lpstr>
      <vt:lpstr>Helvetica Neue</vt:lpstr>
      <vt:lpstr>汉仪书宋二KW</vt:lpstr>
      <vt:lpstr>汉仪旗黑KW</vt:lpstr>
      <vt:lpstr>宋体</vt:lpstr>
      <vt:lpstr>Arial Unicode MS</vt:lpstr>
      <vt:lpstr>Thonburi</vt:lpstr>
      <vt:lpstr>汉仪仿宋KW</vt:lpstr>
      <vt:lpstr>Office 主题</vt:lpstr>
      <vt:lpstr>PowerPoint 演示文稿</vt:lpstr>
      <vt:lpstr>1.外省市团员注册登录“北京共青团”线上系统</vt:lpstr>
      <vt:lpstr>1.1  外省市团员注册“北京共青团”线上系统</vt:lpstr>
      <vt:lpstr>1.2 团员登录“北京共青团”线上系统</vt:lpstr>
      <vt:lpstr>2.组织关系接收方团组织（即北京团组织）通过加入申请</vt:lpstr>
      <vt:lpstr>3. 在外省市系统中提交转入北京申请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guoyuzhen</cp:lastModifiedBy>
  <cp:revision>186</cp:revision>
  <dcterms:created xsi:type="dcterms:W3CDTF">2019-06-17T06:49:47Z</dcterms:created>
  <dcterms:modified xsi:type="dcterms:W3CDTF">2019-06-17T06:49:47Z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