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2" r:id="rId3"/>
    <p:sldId id="287" r:id="rId4"/>
    <p:sldId id="261" r:id="rId5"/>
    <p:sldId id="288" r:id="rId6"/>
    <p:sldId id="289" r:id="rId7"/>
    <p:sldId id="290" r:id="rId8"/>
    <p:sldId id="291" r:id="rId9"/>
    <p:sldId id="292" r:id="rId10"/>
    <p:sldId id="293" r:id="rId11"/>
    <p:sldId id="295" r:id="rId12"/>
    <p:sldId id="29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</p14:sldIdLst>
        </p14:section>
        <p14:section name="Overview and Objectives" id="{ABA716BF-3A5C-4ADB-94C9-CFEF84EBA240}">
          <p14:sldIdLst>
            <p14:sldId id="262"/>
            <p14:sldId id="287"/>
            <p14:sldId id="261"/>
            <p14:sldId id="288"/>
            <p14:sldId id="289"/>
            <p14:sldId id="290"/>
            <p14:sldId id="291"/>
            <p14:sldId id="292"/>
            <p14:sldId id="293"/>
            <p14:sldId id="295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83977" autoAdjust="0"/>
  </p:normalViewPr>
  <p:slideViewPr>
    <p:cSldViewPr>
      <p:cViewPr varScale="1">
        <p:scale>
          <a:sx n="89" d="100"/>
          <a:sy n="8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4EE5CD8-078F-4590-BF9C-A341A294A016}">
      <dgm:prSet phldrT="[Text]" custT="1"/>
      <dgm:spPr/>
      <dgm:t>
        <a:bodyPr/>
        <a:lstStyle/>
        <a:p>
          <a:r>
            <a:rPr lang="en-US" sz="4400" smtClean="0"/>
            <a:t>1</a:t>
          </a:r>
          <a:endParaRPr lang="en-US" sz="4400" dirty="0"/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en-US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en-US" sz="3200"/>
        </a:p>
      </dgm:t>
    </dgm:pt>
    <dgm:pt modelId="{AA046201-5C4D-445E-BF0B-5C6D2B0A1945}">
      <dgm:prSet phldrT="[Text]" custT="1"/>
      <dgm:spPr/>
      <dgm:t>
        <a:bodyPr/>
        <a:lstStyle/>
        <a:p>
          <a:r>
            <a:rPr lang="en-US" sz="4400" smtClean="0"/>
            <a:t>2</a:t>
          </a:r>
          <a:endParaRPr lang="en-US" sz="4400" dirty="0"/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en-US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en-US" sz="3200"/>
        </a:p>
      </dgm:t>
    </dgm:pt>
    <dgm:pt modelId="{C59269D0-92A5-481C-BA64-727AFB0DD545}">
      <dgm:prSet phldrT="[Text]" custT="1"/>
      <dgm:spPr/>
      <dgm:t>
        <a:bodyPr/>
        <a:lstStyle/>
        <a:p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Explore your new environment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en-US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en-US" sz="3200"/>
        </a:p>
      </dgm:t>
    </dgm:pt>
    <dgm:pt modelId="{D1776C8F-2B10-4075-8DF7-7F65AB725ED5}">
      <dgm:prSet phldrT="[Text]" custT="1"/>
      <dgm:spPr/>
      <dgm:t>
        <a:bodyPr/>
        <a:lstStyle/>
        <a:p>
          <a:r>
            <a:rPr lang="en-US" sz="4400" smtClean="0"/>
            <a:t>3</a:t>
          </a:r>
          <a:endParaRPr lang="en-US" sz="4400" dirty="0"/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en-US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en-US" sz="3200"/>
        </a:p>
      </dgm:t>
    </dgm:pt>
    <dgm:pt modelId="{6BE4E373-0656-4EDC-821E-BE09C952B1F6}">
      <dgm:prSet phldrT="[Text]" custT="1"/>
      <dgm:spPr/>
      <dgm:t>
        <a:bodyPr/>
        <a:lstStyle/>
        <a:p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Follow Up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en-US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en-US" sz="3200"/>
        </a:p>
      </dgm:t>
    </dgm:pt>
    <dgm:pt modelId="{1E4D3931-0DBD-4211-A24A-6AF364284B1E}">
      <dgm:prSet phldrT="[Text]" custT="1"/>
      <dgm:spPr/>
      <dgm:t>
        <a:bodyPr/>
        <a:lstStyle/>
        <a:p>
          <a:pPr marL="280988" indent="-280988"/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is Innovative Thinking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en-US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en-US" sz="3200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endParaRPr lang="en-US"/>
        </a:p>
      </dgm:t>
    </dgm:pt>
    <dgm:pt modelId="{7E429971-BC57-430F-BB25-C0574E5E39E3}" type="pres">
      <dgm:prSet presAssocID="{74EE5CD8-078F-4590-BF9C-A341A294A016}" presName="parentText" presStyleLbl="node1" presStyleIdx="0" presStyleCnt="3" custLinFactNeighborY="-15667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endParaRPr lang="en-US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endParaRPr lang="en-US"/>
        </a:p>
      </dgm:t>
    </dgm:pt>
    <dgm:pt modelId="{C04276DC-EE64-470A-B8BC-09067B8045FA}" type="pres">
      <dgm:prSet presAssocID="{AA046201-5C4D-445E-BF0B-5C6D2B0A1945}" presName="parentText" presStyleLbl="node1" presStyleIdx="1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endParaRPr lang="en-US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endParaRPr lang="en-US"/>
        </a:p>
      </dgm:t>
    </dgm:pt>
    <dgm:pt modelId="{F5034101-5B7D-4FE7-B47A-5A48CF39606B}" type="pres">
      <dgm:prSet presAssocID="{D1776C8F-2B10-4075-8DF7-7F65AB725ED5}" presName="parentText" presStyleLbl="node1" presStyleIdx="2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3D887057-7E91-45EF-8E4B-3006C2DFECB4}" type="presOf" srcId="{6BE4E373-0656-4EDC-821E-BE09C952B1F6}" destId="{C7C3E6FD-D83F-4BDA-907E-B5EE041DA931}" srcOrd="0" destOrd="0" presId="urn:microsoft.com/office/officeart/2005/8/layout/vList5"/>
    <dgm:cxn modelId="{B6416E04-E5DE-46CA-AD27-47EBE280D636}" type="presOf" srcId="{C59269D0-92A5-481C-BA64-727AFB0DD545}" destId="{B37A5355-225B-4C6F-AED7-6C620F99EECC}" srcOrd="0" destOrd="0" presId="urn:microsoft.com/office/officeart/2005/8/layout/vList5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5417F3DF-8CAE-4E6C-ADBB-ED6F50084B8E}" type="presOf" srcId="{D1776C8F-2B10-4075-8DF7-7F65AB725ED5}" destId="{F5034101-5B7D-4FE7-B47A-5A48CF39606B}" srcOrd="0" destOrd="0" presId="urn:microsoft.com/office/officeart/2005/8/layout/vList5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DBCA7E61-D822-40A0-A27A-D7E092386A0B}" type="presOf" srcId="{F6FEADD9-F67D-41F5-BA4C-3C84956E7F46}" destId="{AAE7A1E6-6847-453D-B55B-8A82BF138C1D}" srcOrd="0" destOrd="0" presId="urn:microsoft.com/office/officeart/2005/8/layout/vList5"/>
    <dgm:cxn modelId="{9A0DCB65-9DCB-4972-9768-1762E4116F3C}" type="presOf" srcId="{74EE5CD8-078F-4590-BF9C-A341A294A016}" destId="{7E429971-BC57-430F-BB25-C0574E5E39E3}" srcOrd="0" destOrd="0" presId="urn:microsoft.com/office/officeart/2005/8/layout/vList5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1D12F37E-DF42-400C-B5B5-A8FAF49EC0EC}" type="presOf" srcId="{1E4D3931-0DBD-4211-A24A-6AF364284B1E}" destId="{D54B1729-BC98-42C1-9C6C-D65DCBA4358F}" srcOrd="0" destOrd="0" presId="urn:microsoft.com/office/officeart/2005/8/layout/vList5"/>
    <dgm:cxn modelId="{AFF7133D-5E9D-4613-9299-006F9E49301B}" type="presOf" srcId="{AA046201-5C4D-445E-BF0B-5C6D2B0A1945}" destId="{C04276DC-EE64-470A-B8BC-09067B8045FA}" srcOrd="0" destOrd="0" presId="urn:microsoft.com/office/officeart/2005/8/layout/vList5"/>
    <dgm:cxn modelId="{1E18118B-9778-4714-A249-2B714D5427F7}" type="presParOf" srcId="{AAE7A1E6-6847-453D-B55B-8A82BF138C1D}" destId="{C4407577-18A2-46E0-8805-2838042EB67A}" srcOrd="0" destOrd="0" presId="urn:microsoft.com/office/officeart/2005/8/layout/vList5"/>
    <dgm:cxn modelId="{84152E8A-21A6-4CAF-BC09-47C13F4FFFB8}" type="presParOf" srcId="{C4407577-18A2-46E0-8805-2838042EB67A}" destId="{7E429971-BC57-430F-BB25-C0574E5E39E3}" srcOrd="0" destOrd="0" presId="urn:microsoft.com/office/officeart/2005/8/layout/vList5"/>
    <dgm:cxn modelId="{1D51832F-3B38-483B-8C08-BDD413206841}" type="presParOf" srcId="{C4407577-18A2-46E0-8805-2838042EB67A}" destId="{D54B1729-BC98-42C1-9C6C-D65DCBA4358F}" srcOrd="1" destOrd="0" presId="urn:microsoft.com/office/officeart/2005/8/layout/vList5"/>
    <dgm:cxn modelId="{F2BB24AB-7DB6-4F0F-92D8-664E0F322520}" type="presParOf" srcId="{AAE7A1E6-6847-453D-B55B-8A82BF138C1D}" destId="{AB8574CC-D4F2-4555-AEE3-F4EE58B11D03}" srcOrd="1" destOrd="0" presId="urn:microsoft.com/office/officeart/2005/8/layout/vList5"/>
    <dgm:cxn modelId="{3F47CC38-27AC-4E4E-92A2-FDE046382C80}" type="presParOf" srcId="{AAE7A1E6-6847-453D-B55B-8A82BF138C1D}" destId="{85B8F607-FDD8-476A-ADBE-E1250824F294}" srcOrd="2" destOrd="0" presId="urn:microsoft.com/office/officeart/2005/8/layout/vList5"/>
    <dgm:cxn modelId="{B4BBC5E0-69C0-4FD2-84A6-C47E62DEA28D}" type="presParOf" srcId="{85B8F607-FDD8-476A-ADBE-E1250824F294}" destId="{C04276DC-EE64-470A-B8BC-09067B8045FA}" srcOrd="0" destOrd="0" presId="urn:microsoft.com/office/officeart/2005/8/layout/vList5"/>
    <dgm:cxn modelId="{71B90C6E-E0F2-4EE1-8864-5914AAFA20A7}" type="presParOf" srcId="{85B8F607-FDD8-476A-ADBE-E1250824F294}" destId="{B37A5355-225B-4C6F-AED7-6C620F99EECC}" srcOrd="1" destOrd="0" presId="urn:microsoft.com/office/officeart/2005/8/layout/vList5"/>
    <dgm:cxn modelId="{E6DEED78-0C33-4D1D-A595-AFE4311369E4}" type="presParOf" srcId="{AAE7A1E6-6847-453D-B55B-8A82BF138C1D}" destId="{5ACAA866-A8A8-4183-97B5-CEEAB1525C60}" srcOrd="3" destOrd="0" presId="urn:microsoft.com/office/officeart/2005/8/layout/vList5"/>
    <dgm:cxn modelId="{FD2A22C3-24B0-4E4D-A3BC-79528D3FBC48}" type="presParOf" srcId="{AAE7A1E6-6847-453D-B55B-8A82BF138C1D}" destId="{477213BE-9E91-4950-8451-7F60796F47F4}" srcOrd="4" destOrd="0" presId="urn:microsoft.com/office/officeart/2005/8/layout/vList5"/>
    <dgm:cxn modelId="{2D9E3819-8AF8-4F78-AD5E-1D892BCE0381}" type="presParOf" srcId="{477213BE-9E91-4950-8451-7F60796F47F4}" destId="{F5034101-5B7D-4FE7-B47A-5A48CF39606B}" srcOrd="0" destOrd="0" presId="urn:microsoft.com/office/officeart/2005/8/layout/vList5"/>
    <dgm:cxn modelId="{5FD7E964-E46A-45B4-A545-5D657B6094BB}" type="presParOf" srcId="{477213BE-9E91-4950-8451-7F60796F47F4}" destId="{C7C3E6FD-D83F-4BDA-907E-B5EE041DA93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3066871" y="-1848315"/>
          <a:ext cx="1047750" cy="501028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is Innovative Thinking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603" y="132953"/>
        <a:ext cx="5010287" cy="1047750"/>
      </dsp:txXfrm>
    </dsp:sp>
    <dsp:sp modelId="{7E429971-BC57-430F-BB25-C0574E5E39E3}">
      <dsp:nvSpPr>
        <dsp:cNvPr id="0" name=""/>
        <dsp:cNvSpPr/>
      </dsp:nvSpPr>
      <dsp:spPr>
        <a:xfrm>
          <a:off x="109" y="0"/>
          <a:ext cx="1085492" cy="130968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smtClean="0"/>
            <a:t>1</a:t>
          </a:r>
          <a:endParaRPr lang="en-US" sz="4400" kern="1200" dirty="0"/>
        </a:p>
      </dsp:txBody>
      <dsp:txXfrm>
        <a:off x="53098" y="52989"/>
        <a:ext cx="979514" cy="1203709"/>
      </dsp:txXfrm>
    </dsp:sp>
    <dsp:sp modelId="{B37A5355-225B-4C6F-AED7-6C620F99EECC}">
      <dsp:nvSpPr>
        <dsp:cNvPr id="0" name=""/>
        <dsp:cNvSpPr/>
      </dsp:nvSpPr>
      <dsp:spPr>
        <a:xfrm rot="5400000">
          <a:off x="3066871" y="-473143"/>
          <a:ext cx="1047750" cy="5010287"/>
        </a:xfrm>
        <a:prstGeom prst="rect">
          <a:avLst/>
        </a:prstGeom>
        <a:solidFill>
          <a:schemeClr val="accent3">
            <a:tint val="40000"/>
            <a:alpha val="90000"/>
            <a:hueOff val="5358426"/>
            <a:satOff val="-6896"/>
            <a:lumOff val="-53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358426"/>
              <a:satOff val="-6896"/>
              <a:lumOff val="-5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Explore your new environment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603" y="1508125"/>
        <a:ext cx="5010287" cy="1047750"/>
      </dsp:txXfrm>
    </dsp:sp>
    <dsp:sp modelId="{C04276DC-EE64-470A-B8BC-09067B8045FA}">
      <dsp:nvSpPr>
        <dsp:cNvPr id="0" name=""/>
        <dsp:cNvSpPr/>
      </dsp:nvSpPr>
      <dsp:spPr>
        <a:xfrm>
          <a:off x="109" y="1377156"/>
          <a:ext cx="1085492" cy="1309687"/>
        </a:xfrm>
        <a:prstGeom prst="roundRect">
          <a:avLst/>
        </a:prstGeom>
        <a:gradFill rotWithShape="0">
          <a:gsLst>
            <a:gs pos="0">
              <a:schemeClr val="accent3">
                <a:hueOff val="5625133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3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3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smtClean="0"/>
            <a:t>2</a:t>
          </a:r>
          <a:endParaRPr lang="en-US" sz="4400" kern="1200" dirty="0"/>
        </a:p>
      </dsp:txBody>
      <dsp:txXfrm>
        <a:off x="53098" y="1430145"/>
        <a:ext cx="979514" cy="1203709"/>
      </dsp:txXfrm>
    </dsp:sp>
    <dsp:sp modelId="{C7C3E6FD-D83F-4BDA-907E-B5EE041DA931}">
      <dsp:nvSpPr>
        <dsp:cNvPr id="0" name=""/>
        <dsp:cNvSpPr/>
      </dsp:nvSpPr>
      <dsp:spPr>
        <a:xfrm rot="5400000">
          <a:off x="3066871" y="902028"/>
          <a:ext cx="1047750" cy="5010287"/>
        </a:xfrm>
        <a:prstGeom prst="rect">
          <a:avLst/>
        </a:prstGeom>
        <a:solidFill>
          <a:schemeClr val="accent3">
            <a:tint val="40000"/>
            <a:alpha val="90000"/>
            <a:hueOff val="10716852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2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Follow Up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603" y="2883296"/>
        <a:ext cx="5010287" cy="1047750"/>
      </dsp:txXfrm>
    </dsp:sp>
    <dsp:sp modelId="{F5034101-5B7D-4FE7-B47A-5A48CF39606B}">
      <dsp:nvSpPr>
        <dsp:cNvPr id="0" name=""/>
        <dsp:cNvSpPr/>
      </dsp:nvSpPr>
      <dsp:spPr>
        <a:xfrm>
          <a:off x="109" y="2752328"/>
          <a:ext cx="1085492" cy="1309687"/>
        </a:xfrm>
        <a:prstGeom prst="roundRect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6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smtClean="0"/>
            <a:t>3</a:t>
          </a:r>
          <a:endParaRPr lang="en-US" sz="4400" kern="1200" dirty="0"/>
        </a:p>
      </dsp:txBody>
      <dsp:txXfrm>
        <a:off x="53098" y="2805317"/>
        <a:ext cx="979514" cy="12037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3/13/17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1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3/13/17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2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template can be used as a starter file for presenting training materials in a group setting.</a:t>
            </a:r>
          </a:p>
          <a:p>
            <a:endParaRPr lang="en-US" dirty="0" smtClean="0"/>
          </a:p>
          <a:p>
            <a:pPr lvl="0"/>
            <a:r>
              <a:rPr lang="en-US" sz="1200" b="1" dirty="0" smtClean="0"/>
              <a:t>Sections</a:t>
            </a:r>
            <a:endParaRPr lang="en-US" sz="1200" b="0" dirty="0" smtClean="0"/>
          </a:p>
          <a:p>
            <a:pPr lvl="0"/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Sections can help to organize your slides or facilitate collaboration between multiple authors. On the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 under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Slides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Section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endParaRPr lang="en-US" sz="1200" b="1" dirty="0" smtClean="0"/>
          </a:p>
          <a:p>
            <a:pPr lvl="0"/>
            <a:r>
              <a:rPr lang="en-US" sz="1200" b="1" dirty="0" smtClean="0"/>
              <a:t>Notes</a:t>
            </a:r>
          </a:p>
          <a:p>
            <a:pPr lvl="0"/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the Notes pane for delivery notes or to provide additional details for the audience. You can see these notes in Presenter View during your presentation. </a:t>
            </a:r>
          </a:p>
          <a:p>
            <a:pPr lvl="0"/>
            <a:r>
              <a:rPr lang="en-US" sz="1200" dirty="0" smtClean="0"/>
              <a:t>Keep in mind the font size (important for accessibility, visibility, videotaping, and online production)</a:t>
            </a:r>
          </a:p>
          <a:p>
            <a:pPr lvl="0"/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Coordinated colors </a:t>
            </a:r>
          </a:p>
          <a:p>
            <a:pPr lvl="0">
              <a:buFontTx/>
              <a:buNone/>
            </a:pPr>
            <a:r>
              <a:rPr lang="en-US" sz="1200" dirty="0" smtClean="0"/>
              <a:t>Pay particular attention to the graphs, charts, and text boxes.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lvl="0"/>
            <a:r>
              <a:rPr lang="en-US" sz="1200" dirty="0" smtClean="0"/>
              <a:t>Consider that attendees will print in black and white or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 Run a test print to make sure your colors work when printed in pure black and white and </a:t>
            </a:r>
            <a:r>
              <a:rPr lang="en-US" sz="1200" dirty="0" err="1" smtClean="0"/>
              <a:t>grayscale</a:t>
            </a:r>
            <a:r>
              <a:rPr lang="en-US" sz="1200" dirty="0" smtClean="0"/>
              <a:t>.</a:t>
            </a:r>
          </a:p>
          <a:p>
            <a:pPr lvl="0">
              <a:buFontTx/>
              <a:buNone/>
            </a:pPr>
            <a:endParaRPr lang="en-US" sz="1200" dirty="0" smtClean="0"/>
          </a:p>
          <a:p>
            <a:pPr lvl="0">
              <a:buFontTx/>
              <a:buNone/>
            </a:pPr>
            <a:r>
              <a:rPr lang="en-US" sz="1200" b="1" dirty="0" smtClean="0"/>
              <a:t>Graphics, tables, and graphs</a:t>
            </a:r>
          </a:p>
          <a:p>
            <a:pPr lvl="0"/>
            <a:r>
              <a:rPr lang="en-US" sz="1200" dirty="0" smtClean="0"/>
              <a:t>Keep it simple: If possible, use consistent, non-distracting styles and colors.</a:t>
            </a:r>
          </a:p>
          <a:p>
            <a:pPr lvl="0"/>
            <a:r>
              <a:rPr lang="en-US" sz="1200" dirty="0" smtClean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another option for an overview slide. 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What</a:t>
            </a:r>
            <a:r>
              <a:rPr lang="en-US" b="0" baseline="0" dirty="0" smtClean="0"/>
              <a:t> will the audience be able to do after this training is complete?</a:t>
            </a:r>
            <a:r>
              <a:rPr lang="en-US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Briefly describe each objective and how the audience will benefit from this presentation.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3/13/17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3/13/17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4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Innovative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Matt Bell</a:t>
            </a:r>
          </a:p>
          <a:p>
            <a:r>
              <a:rPr lang="en-US" sz="2400" dirty="0" smtClean="0">
                <a:latin typeface="+mn-lt"/>
              </a:rPr>
              <a:t>March 21, 2017</a:t>
            </a:r>
            <a:endParaRPr lang="en-US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Innovative Thinking in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Academic University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How to design teaching methods to 	maximize student learning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Different methods for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88334"/>
      </p:ext>
    </p:extLst>
  </p:cSld>
  <p:clrMapOvr>
    <a:masterClrMapping/>
  </p:clrMapOvr>
  <p:transition xmlns:p14="http://schemas.microsoft.com/office/powerpoint/2010/main"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Innovative Thinking in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failure BEFORE analyzing success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To know what does not work and why it does not work</a:t>
            </a:r>
          </a:p>
          <a:p>
            <a:r>
              <a:rPr lang="en-US" dirty="0" smtClean="0"/>
              <a:t>Do NOT repeat failure</a:t>
            </a:r>
          </a:p>
          <a:p>
            <a:r>
              <a:rPr lang="en-US" dirty="0" smtClean="0"/>
              <a:t>By eliminating FAILURES, organization will be the sum of many successes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571068"/>
      </p:ext>
    </p:extLst>
  </p:cSld>
  <p:clrMapOvr>
    <a:masterClrMapping/>
  </p:clrMapOvr>
  <p:transition xmlns:p14="http://schemas.microsoft.com/office/powerpoint/2010/main"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Innovative Thinking in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Adaptability &amp; Flexibility to changing Environment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Open to new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25723"/>
      </p:ext>
    </p:extLst>
  </p:cSld>
  <p:clrMapOvr>
    <a:masterClrMapping/>
  </p:clrMapOvr>
  <p:transition xmlns:p14="http://schemas.microsoft.com/office/powerpoint/2010/main"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55940324"/>
              </p:ext>
            </p:extLst>
          </p:nvPr>
        </p:nvGraphicFramePr>
        <p:xfrm>
          <a:off x="18288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01752"/>
            <a:ext cx="8077200" cy="1143000"/>
          </a:xfrm>
        </p:spPr>
        <p:txBody>
          <a:bodyPr/>
          <a:lstStyle/>
          <a:p>
            <a:r>
              <a:rPr lang="en-US" dirty="0" smtClean="0"/>
              <a:t>Today’s Overview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06168"/>
            <a:ext cx="8077200" cy="1143000"/>
          </a:xfrm>
        </p:spPr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38200" y="1524000"/>
            <a:ext cx="81534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Develop understanding of what is “INNOVATIVE THINKING” </a:t>
            </a:r>
          </a:p>
          <a:p>
            <a:r>
              <a:rPr lang="en-US" sz="3200" dirty="0" smtClean="0"/>
              <a:t>Cultural </a:t>
            </a:r>
            <a:r>
              <a:rPr lang="en-US" sz="3200" dirty="0" smtClean="0"/>
              <a:t>adaptation </a:t>
            </a:r>
            <a:r>
              <a:rPr lang="en-US" sz="3200" dirty="0" smtClean="0"/>
              <a:t>– best fit for the </a:t>
            </a:r>
            <a:r>
              <a:rPr lang="en-US" sz="3200" dirty="0" smtClean="0"/>
              <a:t>specific organization</a:t>
            </a:r>
            <a:endParaRPr lang="en-US" sz="3200" dirty="0"/>
          </a:p>
          <a:p>
            <a:r>
              <a:rPr lang="en-US" sz="3200" dirty="0" smtClean="0"/>
              <a:t>Metrics – how to measure</a:t>
            </a:r>
          </a:p>
          <a:p>
            <a:r>
              <a:rPr lang="en-US" sz="3200" dirty="0" smtClean="0"/>
              <a:t>Benefits </a:t>
            </a:r>
            <a:r>
              <a:rPr lang="en-US" sz="3200" dirty="0" smtClean="0"/>
              <a:t>– higher </a:t>
            </a:r>
            <a:r>
              <a:rPr lang="en-US" sz="3200" dirty="0" smtClean="0"/>
              <a:t>retention/improved BRAND and perception of market who consume product or service.</a:t>
            </a:r>
            <a:endParaRPr lang="en-US" sz="3600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Innovative Thinking in Business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a change maker: To DISRUPT OR NOT TO</a:t>
            </a:r>
          </a:p>
          <a:p>
            <a:r>
              <a:rPr lang="en-US" dirty="0" smtClean="0"/>
              <a:t>How is technology affecting your organization</a:t>
            </a:r>
            <a:endParaRPr lang="en-US" dirty="0"/>
          </a:p>
          <a:p>
            <a:r>
              <a:rPr lang="en-US" dirty="0" smtClean="0"/>
              <a:t>How does the organization develop &amp; implement Innovative </a:t>
            </a:r>
            <a:r>
              <a:rPr lang="en-US" dirty="0"/>
              <a:t>T</a:t>
            </a:r>
            <a:r>
              <a:rPr lang="en-US" dirty="0" smtClean="0"/>
              <a:t>hinking</a:t>
            </a:r>
          </a:p>
          <a:p>
            <a:pPr marL="0" indent="0">
              <a:buNone/>
            </a:pPr>
            <a:r>
              <a:rPr lang="en-US" dirty="0"/>
              <a:t>	T</a:t>
            </a:r>
            <a:r>
              <a:rPr lang="en-US" dirty="0" smtClean="0"/>
              <a:t>op Down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Bottom Up</a:t>
            </a:r>
          </a:p>
          <a:p>
            <a:r>
              <a:rPr lang="en-US" dirty="0" smtClean="0"/>
              <a:t>Creative Culture</a:t>
            </a: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Innovative Thinking In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potential problems are in the future</a:t>
            </a:r>
          </a:p>
          <a:p>
            <a:r>
              <a:rPr lang="en-US" dirty="0" smtClean="0"/>
              <a:t>How does the organization adjust to problems</a:t>
            </a:r>
          </a:p>
          <a:p>
            <a:r>
              <a:rPr lang="en-US" dirty="0" smtClean="0"/>
              <a:t>How does the organization compete with similar organization in similar industry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similar Universities – maybe same class	offering but course differentiation</a:t>
            </a:r>
          </a:p>
          <a:p>
            <a:r>
              <a:rPr lang="en-US" dirty="0" smtClean="0"/>
              <a:t>How does your organization Inspire Innovative Thinking (Accept/Reject)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92099412"/>
      </p:ext>
    </p:extLst>
  </p:cSld>
  <p:clrMapOvr>
    <a:masterClrMapping/>
  </p:clrMapOvr>
  <p:transition xmlns:p14="http://schemas.microsoft.com/office/powerpoint/2010/main"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Innovative Thinking in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Sum of the Parts vs. Separate teams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Which creates better method for Innovative 	Thinking</a:t>
            </a:r>
          </a:p>
          <a:p>
            <a:r>
              <a:rPr lang="en-US" dirty="0" smtClean="0"/>
              <a:t>Ecosystem – this is how Innovative Thinking should be developed</a:t>
            </a:r>
          </a:p>
          <a:p>
            <a:r>
              <a:rPr lang="en-US" dirty="0" smtClean="0"/>
              <a:t>Implement 1 standard methodology for the whole organization 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Should I apply same Innovative Thinking in 	Math department and History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326666"/>
      </p:ext>
    </p:extLst>
  </p:cSld>
  <p:clrMapOvr>
    <a:masterClrMapping/>
  </p:clrMapOvr>
  <p:transition xmlns:p14="http://schemas.microsoft.com/office/powerpoint/2010/main"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Innovative Thinking in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 Back Loop -  How to measure the success of Innovative Thinking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By the number of Ideas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By increased revenue: new programs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By profits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425196"/>
      </p:ext>
    </p:extLst>
  </p:cSld>
  <p:clrMapOvr>
    <a:masterClrMapping/>
  </p:clrMapOvr>
  <p:transition xmlns:p14="http://schemas.microsoft.com/office/powerpoint/2010/main"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Innovative Thinking in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109187"/>
          </a:xfrm>
        </p:spPr>
        <p:txBody>
          <a:bodyPr/>
          <a:lstStyle/>
          <a:p>
            <a:r>
              <a:rPr lang="en-US" dirty="0" smtClean="0"/>
              <a:t>What is Brainstorming</a:t>
            </a:r>
          </a:p>
          <a:p>
            <a:r>
              <a:rPr lang="en-US" dirty="0" smtClean="0"/>
              <a:t>How to Implement is different than deciding to Implement Innovative Thinking and Design</a:t>
            </a:r>
          </a:p>
          <a:p>
            <a:r>
              <a:rPr lang="en-US" dirty="0" smtClean="0"/>
              <a:t>Focus on Listening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Tendency to speak when others are 	speaking</a:t>
            </a:r>
          </a:p>
          <a:p>
            <a:r>
              <a:rPr lang="en-US" dirty="0" smtClean="0"/>
              <a:t>Recruit talent who accepts Innovative Thinking</a:t>
            </a:r>
          </a:p>
          <a:p>
            <a:r>
              <a:rPr lang="en-US" dirty="0" smtClean="0"/>
              <a:t>Reward Innovative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4472"/>
      </p:ext>
    </p:extLst>
  </p:cSld>
  <p:clrMapOvr>
    <a:masterClrMapping/>
  </p:clrMapOvr>
  <p:transition xmlns:p14="http://schemas.microsoft.com/office/powerpoint/2010/main"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Innovative Thinking in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r>
              <a:rPr lang="en-US" dirty="0" smtClean="0"/>
              <a:t>Software Development ORGANIZATION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Waterfall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Agile/Scrum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RUP (RATIONAL UNIFIED PROCESS)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SIX SIGMA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CMM (CAPABILITY MATURITY MODEL)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19547"/>
      </p:ext>
    </p:extLst>
  </p:cSld>
  <p:clrMapOvr>
    <a:masterClrMapping/>
  </p:clrMapOvr>
  <p:transition xmlns:p14="http://schemas.microsoft.com/office/powerpoint/2010/main"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LLkbNYfJYmMS8cGCr6Zqx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5rpkfSAY2XQl9CRvNvPMK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Training New Employe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New Employees.potx</Template>
  <TotalTime>0</TotalTime>
  <Words>508</Words>
  <Application>Microsoft Macintosh PowerPoint</Application>
  <PresentationFormat>On-screen Show (4:3)</PresentationFormat>
  <Paragraphs>94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Training New Employees</vt:lpstr>
      <vt:lpstr>Innovative thinking</vt:lpstr>
      <vt:lpstr>Today’s Overview </vt:lpstr>
      <vt:lpstr>Learning Objectives</vt:lpstr>
      <vt:lpstr>Innovative Thinking in Business</vt:lpstr>
      <vt:lpstr>Innovative Thinking In Business</vt:lpstr>
      <vt:lpstr>Innovative Thinking in Business</vt:lpstr>
      <vt:lpstr>Innovative Thinking in Business</vt:lpstr>
      <vt:lpstr>Innovative Thinking in Business</vt:lpstr>
      <vt:lpstr>Innovative Thinking in Business</vt:lpstr>
      <vt:lpstr>Innovative Thinking in Business</vt:lpstr>
      <vt:lpstr>Innovative Thinking in Business</vt:lpstr>
      <vt:lpstr>Innovative Thinking in Business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2010-02-01T21:33:28Z</dcterms:created>
  <dcterms:modified xsi:type="dcterms:W3CDTF">2017-03-13T21:21:13Z</dcterms:modified>
</cp:coreProperties>
</file>