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4" r:id="rId2"/>
    <p:sldId id="259" r:id="rId3"/>
    <p:sldId id="262" r:id="rId4"/>
    <p:sldId id="261" r:id="rId5"/>
    <p:sldId id="288" r:id="rId6"/>
    <p:sldId id="289" r:id="rId7"/>
    <p:sldId id="306" r:id="rId8"/>
    <p:sldId id="282" r:id="rId9"/>
    <p:sldId id="292" r:id="rId10"/>
    <p:sldId id="297" r:id="rId11"/>
    <p:sldId id="315" r:id="rId12"/>
    <p:sldId id="303" r:id="rId13"/>
    <p:sldId id="324" r:id="rId14"/>
    <p:sldId id="325" r:id="rId15"/>
    <p:sldId id="326" r:id="rId16"/>
    <p:sldId id="327" r:id="rId17"/>
    <p:sldId id="328" r:id="rId18"/>
    <p:sldId id="329" r:id="rId19"/>
    <p:sldId id="302" r:id="rId20"/>
    <p:sldId id="320" r:id="rId21"/>
    <p:sldId id="316" r:id="rId22"/>
    <p:sldId id="317" r:id="rId23"/>
    <p:sldId id="318" r:id="rId24"/>
    <p:sldId id="319" r:id="rId25"/>
    <p:sldId id="321" r:id="rId26"/>
    <p:sldId id="322" r:id="rId27"/>
    <p:sldId id="32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84"/>
            <p14:sldId id="259"/>
            <p14:sldId id="262"/>
          </p14:sldIdLst>
        </p14:section>
        <p14:section name="Overview and Objectives" id="{ABA716BF-3A5C-4ADB-94C9-CFEF84EBA240}">
          <p14:sldIdLst>
            <p14:sldId id="261"/>
            <p14:sldId id="288"/>
            <p14:sldId id="289"/>
            <p14:sldId id="306"/>
            <p14:sldId id="282"/>
            <p14:sldId id="292"/>
            <p14:sldId id="297"/>
            <p14:sldId id="315"/>
          </p14:sldIdLst>
        </p14:section>
        <p14:section name="Case Study" id="{8C0305C9-B152-4FBA-A789-FE1976D53990}">
          <p14:sldIdLst>
            <p14:sldId id="303"/>
            <p14:sldId id="324"/>
            <p14:sldId id="325"/>
            <p14:sldId id="326"/>
            <p14:sldId id="327"/>
            <p14:sldId id="328"/>
            <p14:sldId id="329"/>
            <p14:sldId id="302"/>
            <p14:sldId id="320"/>
            <p14:sldId id="316"/>
            <p14:sldId id="317"/>
            <p14:sldId id="318"/>
            <p14:sldId id="319"/>
            <p14:sldId id="321"/>
            <p14:sldId id="322"/>
            <p14:sldId id="3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89" d="100"/>
          <a:sy n="89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Entrepreneurship environment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Educational opportunities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general review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general review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6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6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Entrepreneurship environment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Educational opportunities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Sections can help to organize your slides or facilitate collaboration between multiple authors. On the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 under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Section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Notes pane for delivery notes or to provide additional details for the audience. You can see these notes in Presenter View during your presentation. </a:t>
            </a:r>
          </a:p>
          <a:p>
            <a:pPr lvl="0"/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6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6201" y="3048000"/>
            <a:ext cx="5257800" cy="2133600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US" sz="7200" dirty="0" smtClean="0"/>
              <a:t>Welcome:</a:t>
            </a:r>
          </a:p>
          <a:p>
            <a:r>
              <a:rPr lang="en-US" sz="7200" dirty="0" smtClean="0"/>
              <a:t>Entrepreneurship</a:t>
            </a:r>
          </a:p>
          <a:p>
            <a:r>
              <a:rPr lang="en-US" sz="7200" dirty="0" smtClean="0"/>
              <a:t>Lecture</a:t>
            </a:r>
            <a:endParaRPr lang="en-US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0" y="228600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426509" y="-741138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Resources for Start 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728187"/>
          </a:xfrm>
        </p:spPr>
        <p:txBody>
          <a:bodyPr/>
          <a:lstStyle/>
          <a:p>
            <a:r>
              <a:rPr lang="en-US" dirty="0" smtClean="0"/>
              <a:t>Center for Entrepreneurial Studies, Stanford University</a:t>
            </a:r>
          </a:p>
          <a:p>
            <a:r>
              <a:rPr lang="en-US" dirty="0" smtClean="0"/>
              <a:t>Stanford University Ignite Program in Beijing, at Peking University</a:t>
            </a:r>
          </a:p>
          <a:p>
            <a:r>
              <a:rPr lang="en-US" dirty="0" smtClean="0"/>
              <a:t>Tsinghua University X-lab for start ups</a:t>
            </a:r>
          </a:p>
          <a:p>
            <a:r>
              <a:rPr lang="en-US" dirty="0" smtClean="0"/>
              <a:t>OCW.MIT.EDU/courses/entrepreneurship</a:t>
            </a:r>
          </a:p>
          <a:p>
            <a:r>
              <a:rPr lang="en-US" dirty="0" smtClean="0"/>
              <a:t>EDX and </a:t>
            </a:r>
            <a:r>
              <a:rPr lang="en-US" dirty="0" err="1" smtClean="0"/>
              <a:t>Coursera</a:t>
            </a:r>
            <a:r>
              <a:rPr lang="en-US" dirty="0" smtClean="0"/>
              <a:t> online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90446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learn Entrepreneurship in the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differences in CULTURE</a:t>
            </a:r>
          </a:p>
          <a:p>
            <a:r>
              <a:rPr lang="en-US" dirty="0" smtClean="0"/>
              <a:t>Best Practices are being brought in from the outside from Western practices</a:t>
            </a:r>
          </a:p>
          <a:p>
            <a:r>
              <a:rPr lang="en-US" dirty="0" smtClean="0"/>
              <a:t>There is a high level of cross over from USA Best Practice to standards and training being implemented in China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0232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6934200" cy="4297363"/>
          </a:xfrm>
        </p:spPr>
        <p:txBody>
          <a:bodyPr/>
          <a:lstStyle/>
          <a:p>
            <a:r>
              <a:rPr lang="en-US" dirty="0" smtClean="0"/>
              <a:t>Marc </a:t>
            </a:r>
            <a:r>
              <a:rPr lang="en-US" dirty="0" err="1" smtClean="0"/>
              <a:t>Benioff</a:t>
            </a:r>
            <a:endParaRPr lang="en-US" dirty="0" smtClean="0"/>
          </a:p>
          <a:p>
            <a:pPr lvl="1"/>
            <a:r>
              <a:rPr lang="en-US" dirty="0" smtClean="0"/>
              <a:t>USC University undergraduate</a:t>
            </a:r>
          </a:p>
          <a:p>
            <a:pPr lvl="1"/>
            <a:r>
              <a:rPr lang="en-US" dirty="0" smtClean="0"/>
              <a:t>BS in Business Administration</a:t>
            </a:r>
          </a:p>
          <a:p>
            <a:pPr lvl="1"/>
            <a:r>
              <a:rPr lang="en-US" dirty="0" smtClean="0"/>
              <a:t>CEO of </a:t>
            </a:r>
            <a:r>
              <a:rPr lang="en-US" dirty="0" err="1" smtClean="0"/>
              <a:t>Salesforce</a:t>
            </a:r>
            <a:endParaRPr lang="en-US" dirty="0" smtClean="0"/>
          </a:p>
          <a:p>
            <a:pPr lvl="1"/>
            <a:r>
              <a:rPr lang="en-US" dirty="0" smtClean="0"/>
              <a:t>A global enterprise Cloud Computing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97730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Salesforce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by Marc </a:t>
            </a:r>
            <a:r>
              <a:rPr lang="en-US" dirty="0" err="1" smtClean="0"/>
              <a:t>Benioff</a:t>
            </a:r>
            <a:r>
              <a:rPr lang="en-US" dirty="0" smtClean="0"/>
              <a:t> March 1999</a:t>
            </a:r>
          </a:p>
          <a:p>
            <a:r>
              <a:rPr lang="en-US" dirty="0" smtClean="0"/>
              <a:t>Former </a:t>
            </a:r>
            <a:r>
              <a:rPr lang="en-US" dirty="0" err="1" smtClean="0"/>
              <a:t>Vp</a:t>
            </a:r>
            <a:r>
              <a:rPr lang="en-US" dirty="0" smtClean="0"/>
              <a:t> at competition, Oracle</a:t>
            </a:r>
          </a:p>
          <a:p>
            <a:r>
              <a:rPr lang="en-US" dirty="0" smtClean="0"/>
              <a:t>Iconic personality</a:t>
            </a:r>
          </a:p>
          <a:p>
            <a:r>
              <a:rPr lang="en-US" dirty="0" smtClean="0"/>
              <a:t>Bold 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81412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Salesforce</a:t>
            </a:r>
            <a:r>
              <a:rPr lang="en-US" dirty="0" smtClean="0"/>
              <a:t>   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Salesforce</a:t>
            </a:r>
            <a:endParaRPr lang="en-US" dirty="0" smtClean="0"/>
          </a:p>
          <a:p>
            <a:r>
              <a:rPr lang="en-US" dirty="0" smtClean="0"/>
              <a:t>It is a CRM package: Products that permit customers to manage relationships as well as data associated with these relationships</a:t>
            </a:r>
          </a:p>
          <a:p>
            <a:r>
              <a:rPr lang="en-US" dirty="0" smtClean="0"/>
              <a:t>Increases Sales Revenue, Lead Conversion, Customer Satisfaction</a:t>
            </a:r>
          </a:p>
          <a:p>
            <a:r>
              <a:rPr lang="en-US" dirty="0" smtClean="0"/>
              <a:t>CRM was first in the cloud computing space to develop customer partnerships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97915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Salesforce</a:t>
            </a:r>
            <a:r>
              <a:rPr lang="en-US" dirty="0" smtClean="0"/>
              <a:t>  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different </a:t>
            </a:r>
          </a:p>
          <a:p>
            <a:r>
              <a:rPr lang="en-US" dirty="0" smtClean="0"/>
              <a:t>It is an ECOSYSTEM</a:t>
            </a:r>
          </a:p>
          <a:p>
            <a:r>
              <a:rPr lang="en-US" dirty="0" smtClean="0"/>
              <a:t>Intersection of Customer Success and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0315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Salesforce</a:t>
            </a:r>
            <a:r>
              <a:rPr lang="en-US" dirty="0" smtClean="0"/>
              <a:t>  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Salesforce</a:t>
            </a:r>
            <a:r>
              <a:rPr lang="en-US" dirty="0" smtClean="0"/>
              <a:t> Business model differentiated this company from others</a:t>
            </a:r>
          </a:p>
          <a:p>
            <a:r>
              <a:rPr lang="en-US" dirty="0" smtClean="0"/>
              <a:t>In the I/T space CRM is a large and growing area</a:t>
            </a:r>
          </a:p>
          <a:p>
            <a:r>
              <a:rPr lang="en-US" dirty="0" smtClean="0"/>
              <a:t>Business model was originally to attract the easy targets – small business</a:t>
            </a:r>
          </a:p>
          <a:p>
            <a:r>
              <a:rPr lang="en-US" dirty="0" err="1" smtClean="0"/>
              <a:t>Salesforce</a:t>
            </a:r>
            <a:r>
              <a:rPr lang="en-US" dirty="0" smtClean="0"/>
              <a:t> was a “DISRUPTOR” at an early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3390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Saleforce</a:t>
            </a:r>
            <a:r>
              <a:rPr lang="en-US" dirty="0" smtClean="0"/>
              <a:t>  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CRM was Marketed as a “PLATFORM” and NOT as a software which customers were NOT accepting. Marketing Branded as “ NO SOFTWARE”</a:t>
            </a:r>
          </a:p>
          <a:p>
            <a:r>
              <a:rPr lang="en-US" dirty="0" smtClean="0"/>
              <a:t>Great execution required both from innovative pricing and exceptional TALENT</a:t>
            </a:r>
          </a:p>
          <a:p>
            <a:r>
              <a:rPr lang="en-US" dirty="0" smtClean="0"/>
              <a:t>Innovative sales team with pricing model</a:t>
            </a:r>
          </a:p>
          <a:p>
            <a:r>
              <a:rPr lang="en-US" dirty="0" smtClean="0"/>
              <a:t>Think BIG and LONG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3976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Salesforce</a:t>
            </a:r>
            <a:r>
              <a:rPr lang="en-US" dirty="0" smtClean="0"/>
              <a:t>  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High Barriers to Entry for competition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Need deep pockets of CASH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Need high skills technology TALENT</a:t>
            </a:r>
          </a:p>
          <a:p>
            <a:r>
              <a:rPr lang="en-US" dirty="0" smtClean="0"/>
              <a:t>Market share = 21%</a:t>
            </a:r>
          </a:p>
          <a:p>
            <a:r>
              <a:rPr lang="en-US" dirty="0" smtClean="0"/>
              <a:t>Competition = SAP, Oracle</a:t>
            </a:r>
          </a:p>
          <a:p>
            <a:r>
              <a:rPr lang="en-US" dirty="0" smtClean="0"/>
              <a:t>Annual Growth Rate =26%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9408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6934200" cy="4297363"/>
          </a:xfrm>
        </p:spPr>
        <p:txBody>
          <a:bodyPr/>
          <a:lstStyle/>
          <a:p>
            <a:r>
              <a:rPr lang="en-US" dirty="0" smtClean="0"/>
              <a:t>Jeff Bezos</a:t>
            </a:r>
          </a:p>
          <a:p>
            <a:pPr lvl="1"/>
            <a:r>
              <a:rPr lang="en-US" dirty="0" smtClean="0"/>
              <a:t>Princeton University undergraduate</a:t>
            </a:r>
          </a:p>
          <a:p>
            <a:pPr lvl="1"/>
            <a:r>
              <a:rPr lang="en-US" dirty="0" smtClean="0"/>
              <a:t>BS, EE &amp; CS</a:t>
            </a:r>
          </a:p>
          <a:p>
            <a:pPr lvl="1"/>
            <a:r>
              <a:rPr lang="en-US" dirty="0" smtClean="0"/>
              <a:t>CEO of </a:t>
            </a:r>
            <a:r>
              <a:rPr lang="en-US" dirty="0" err="1" smtClean="0"/>
              <a:t>Amazon.com</a:t>
            </a:r>
            <a:endParaRPr lang="en-US" dirty="0" smtClean="0"/>
          </a:p>
          <a:p>
            <a:pPr lvl="1"/>
            <a:r>
              <a:rPr lang="en-US" dirty="0" smtClean="0"/>
              <a:t>The largest online shopping retailer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938662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2286000"/>
            <a:ext cx="618022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Entrepreneurship</a:t>
            </a:r>
            <a:br>
              <a:rPr lang="en-US" dirty="0" smtClean="0"/>
            </a:br>
            <a:r>
              <a:rPr lang="en-US" dirty="0" smtClean="0"/>
              <a:t>Advancing China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n-lt"/>
              </a:rPr>
              <a:t>Matt Bell</a:t>
            </a:r>
          </a:p>
          <a:p>
            <a:r>
              <a:rPr lang="en-US" sz="2400" dirty="0" smtClean="0">
                <a:latin typeface="+mn-lt"/>
              </a:rPr>
              <a:t>March 21,2017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Amazon Retail – started with book selling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Amazon Marketplace – 3</a:t>
            </a:r>
            <a:r>
              <a:rPr lang="en-US" baseline="30000" dirty="0" smtClean="0"/>
              <a:t>rd</a:t>
            </a:r>
            <a:r>
              <a:rPr lang="en-US" dirty="0" smtClean="0"/>
              <a:t> party selling platform. Vendors can sell to other vendors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Amazon Web Services - 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6522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/>
              <a:t> </a:t>
            </a:r>
            <a:r>
              <a:rPr lang="en-US" dirty="0" smtClean="0"/>
              <a:t>started in 1984</a:t>
            </a:r>
          </a:p>
          <a:p>
            <a:r>
              <a:rPr lang="en-US" dirty="0" smtClean="0"/>
              <a:t>Started as an online Book Seller “</a:t>
            </a:r>
            <a:r>
              <a:rPr lang="en-US" dirty="0" err="1"/>
              <a:t>C</a:t>
            </a:r>
            <a:r>
              <a:rPr lang="en-US" dirty="0" err="1" smtClean="0"/>
              <a:t>adabra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Changed the name to Amazon 1 year later</a:t>
            </a:r>
          </a:p>
          <a:p>
            <a:r>
              <a:rPr lang="en-US" dirty="0" smtClean="0"/>
              <a:t>In 2016, 27% growth rate</a:t>
            </a:r>
          </a:p>
          <a:p>
            <a:r>
              <a:rPr lang="en-US" dirty="0" smtClean="0"/>
              <a:t>184 Million Unique monthly customers</a:t>
            </a:r>
          </a:p>
          <a:p>
            <a:r>
              <a:rPr lang="en-US" dirty="0" smtClean="0"/>
              <a:t>Controls 43% of On </a:t>
            </a:r>
            <a:r>
              <a:rPr lang="en-US" smtClean="0"/>
              <a:t>line purchases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6935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Amazon different from the competition.</a:t>
            </a:r>
          </a:p>
          <a:p>
            <a:r>
              <a:rPr lang="en-US" dirty="0" smtClean="0"/>
              <a:t>Product and Service Differentiation is key</a:t>
            </a:r>
          </a:p>
          <a:p>
            <a:r>
              <a:rPr lang="en-US" dirty="0" smtClean="0"/>
              <a:t>High Customer Loyalty</a:t>
            </a:r>
          </a:p>
          <a:p>
            <a:r>
              <a:rPr lang="en-US" dirty="0" smtClean="0"/>
              <a:t>Global Brand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95188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Accepts new vendors easily</a:t>
            </a:r>
          </a:p>
          <a:p>
            <a:r>
              <a:rPr lang="en-US" dirty="0" smtClean="0"/>
              <a:t>Price Leader in most products – Lower costs than other retailers</a:t>
            </a:r>
          </a:p>
          <a:p>
            <a:r>
              <a:rPr lang="en-US" dirty="0" smtClean="0"/>
              <a:t>Leveraged growth with new products and INNOVATIVE technology</a:t>
            </a:r>
          </a:p>
          <a:p>
            <a:r>
              <a:rPr lang="en-US" dirty="0" smtClean="0"/>
              <a:t>Technology offering such as AWS (CLOUD)</a:t>
            </a:r>
          </a:p>
          <a:p>
            <a:r>
              <a:rPr lang="en-US" dirty="0" smtClean="0"/>
              <a:t>Faster acceptance of Amazon technology by other high growth companies such as </a:t>
            </a:r>
            <a:r>
              <a:rPr lang="en-US" dirty="0" err="1" smtClean="0"/>
              <a:t>AirBnB</a:t>
            </a:r>
            <a:r>
              <a:rPr lang="en-US" dirty="0" smtClean="0"/>
              <a:t> using 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5338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Fastest deliver service to customer</a:t>
            </a:r>
            <a:endParaRPr lang="en-US" dirty="0"/>
          </a:p>
          <a:p>
            <a:r>
              <a:rPr lang="en-US" dirty="0" smtClean="0"/>
              <a:t>Market Leadership is business model Focus</a:t>
            </a:r>
          </a:p>
          <a:p>
            <a:r>
              <a:rPr lang="en-US" dirty="0" smtClean="0"/>
              <a:t>Not short term profitability</a:t>
            </a:r>
          </a:p>
          <a:p>
            <a:r>
              <a:rPr lang="en-US" dirty="0" smtClean="0"/>
              <a:t>Compared to other technology companies, AMZN has higher per unique customer revenue</a:t>
            </a:r>
          </a:p>
          <a:p>
            <a:r>
              <a:rPr lang="en-US" dirty="0" smtClean="0"/>
              <a:t>Corporate Culture of performance 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47532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Intense focus on the customer experience</a:t>
            </a:r>
          </a:p>
          <a:p>
            <a:r>
              <a:rPr lang="en-US" dirty="0" smtClean="0"/>
              <a:t>Testing of business models not yet accepted by others</a:t>
            </a:r>
          </a:p>
          <a:p>
            <a:r>
              <a:rPr lang="en-US" dirty="0" smtClean="0"/>
              <a:t>Example of Amazon response to new startups in large cities.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“Prime Now” – Free 2 hour delivery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09911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has Amazon succeeded where competition failed</a:t>
            </a:r>
          </a:p>
          <a:p>
            <a:pPr marL="0" indent="0">
              <a:buNone/>
            </a:pPr>
            <a:r>
              <a:rPr lang="en-US" dirty="0" smtClean="0"/>
              <a:t>Adopted new technologies faster </a:t>
            </a:r>
          </a:p>
          <a:p>
            <a:pPr marL="0" indent="0">
              <a:buNone/>
            </a:pPr>
            <a:r>
              <a:rPr lang="en-US" dirty="0" smtClean="0"/>
              <a:t>Adopted to changing consumer needs faster</a:t>
            </a:r>
          </a:p>
          <a:p>
            <a:pPr marL="0" indent="0">
              <a:buNone/>
            </a:pPr>
            <a:r>
              <a:rPr lang="en-US" dirty="0" smtClean="0"/>
              <a:t>Learned from failures faster. Do not repeat what did not work in 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79222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Amazon.com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0329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Weaknesses</a:t>
            </a:r>
          </a:p>
          <a:p>
            <a:r>
              <a:rPr lang="en-US" dirty="0" smtClean="0"/>
              <a:t>Sometimes there is a lack of focus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too many products being introduced 	without clear pattern of success</a:t>
            </a:r>
          </a:p>
          <a:p>
            <a:r>
              <a:rPr lang="en-US" dirty="0" smtClean="0"/>
              <a:t>King of the Desk top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Lack of Domination in the Mobile App’s</a:t>
            </a:r>
          </a:p>
          <a:p>
            <a:r>
              <a:rPr lang="en-US" dirty="0" smtClean="0"/>
              <a:t>Competition: </a:t>
            </a:r>
            <a:r>
              <a:rPr lang="en-US" dirty="0" err="1" smtClean="0"/>
              <a:t>Walmart</a:t>
            </a:r>
            <a:r>
              <a:rPr lang="en-US" dirty="0" smtClean="0"/>
              <a:t>, Barnes &amp; Noble</a:t>
            </a:r>
          </a:p>
          <a:p>
            <a:r>
              <a:rPr lang="en-US" dirty="0" smtClean="0"/>
              <a:t>Both companies are being challenged by AMZN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95560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43534703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Today’s Overview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Knowledge, Skills, Abilities (KSA)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to become an Entrepreneur</a:t>
            </a:r>
          </a:p>
          <a:p>
            <a:r>
              <a:rPr lang="en-US" dirty="0" smtClean="0"/>
              <a:t>Broad based understanding of business process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Revenue Cycle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Technology applications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Demand for product or service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Knowledge, Skills, Abilities (KSA’s)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Skills to become an Entrepreneur</a:t>
            </a:r>
          </a:p>
          <a:p>
            <a:r>
              <a:rPr lang="en-US" dirty="0" smtClean="0"/>
              <a:t>Specific skills related to a specific application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or technology</a:t>
            </a:r>
          </a:p>
          <a:p>
            <a:r>
              <a:rPr lang="en-US" dirty="0" smtClean="0"/>
              <a:t>The skills needed are dependent on business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7394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Knowledge, Skills, Abilities (KSA’s)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Abilities to become an Entrepreneur</a:t>
            </a:r>
          </a:p>
          <a:p>
            <a:r>
              <a:rPr lang="en-US" dirty="0" smtClean="0"/>
              <a:t>Strategic Manager</a:t>
            </a:r>
          </a:p>
          <a:p>
            <a:r>
              <a:rPr lang="en-US" dirty="0" smtClean="0"/>
              <a:t>Managing the “Big Picture”</a:t>
            </a:r>
          </a:p>
          <a:p>
            <a:r>
              <a:rPr lang="en-US" dirty="0" smtClean="0"/>
              <a:t>Leadership skills</a:t>
            </a:r>
          </a:p>
          <a:p>
            <a:r>
              <a:rPr lang="en-US" dirty="0" smtClean="0"/>
              <a:t>Communication - public writing and speaking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6228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how to take a business idea and develop this</a:t>
            </a:r>
          </a:p>
          <a:p>
            <a:r>
              <a:rPr lang="en-US" dirty="0" smtClean="0"/>
              <a:t>Planting Tree (Series A &amp; B start up funding)</a:t>
            </a:r>
          </a:p>
          <a:p>
            <a:r>
              <a:rPr lang="en-US" dirty="0" smtClean="0"/>
              <a:t>Chasing Unicorns (valuation of &gt;$US 1 Billion)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0824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0" y="2087940"/>
            <a:ext cx="58161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 smtClean="0"/>
              <a:t>New Entrepreneur Environment </a:t>
            </a:r>
            <a:endParaRPr lang="en-US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of 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Self determination and Independence</a:t>
            </a:r>
          </a:p>
          <a:p>
            <a:r>
              <a:rPr lang="en-US" dirty="0" smtClean="0"/>
              <a:t>There is no manager looking over your shoulder going to tell you what the NEXT STEPS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26144"/>
      </p:ext>
    </p:extLst>
  </p:cSld>
  <p:clrMapOvr>
    <a:masterClrMapping/>
  </p:clrMapOvr>
  <p:transition xmlns:p14="http://schemas.microsoft.com/office/powerpoint/2010/main"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1003</Words>
  <Application>Microsoft Macintosh PowerPoint</Application>
  <PresentationFormat>On-screen Show (4:3)</PresentationFormat>
  <Paragraphs>167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Training New Employees</vt:lpstr>
      <vt:lpstr>PowerPoint Presentation</vt:lpstr>
      <vt:lpstr>Entrepreneurship Advancing China  </vt:lpstr>
      <vt:lpstr>Today’s Overview </vt:lpstr>
      <vt:lpstr>Knowledge, Skills, Abilities (KSA)</vt:lpstr>
      <vt:lpstr>Knowledge, Skills, Abilities (KSA’s)</vt:lpstr>
      <vt:lpstr>Knowledge, Skills, Abilities (KSA’s)</vt:lpstr>
      <vt:lpstr>Entrepreneurship</vt:lpstr>
      <vt:lpstr>PowerPoint Presentation</vt:lpstr>
      <vt:lpstr>Characteristic of Entrepreneur</vt:lpstr>
      <vt:lpstr>Current Resources for Start ups</vt:lpstr>
      <vt:lpstr>Why learn Entrepreneurship in the USA</vt:lpstr>
      <vt:lpstr>Case Study</vt:lpstr>
      <vt:lpstr>Salesforce Case Study</vt:lpstr>
      <vt:lpstr>Salesforce    Case Study</vt:lpstr>
      <vt:lpstr>Salesforce   Case Study</vt:lpstr>
      <vt:lpstr>Salesforce   Case Study</vt:lpstr>
      <vt:lpstr>Saleforce   Case Study</vt:lpstr>
      <vt:lpstr>Salesforce   Case Study</vt:lpstr>
      <vt:lpstr>Case Study</vt:lpstr>
      <vt:lpstr>Amazon.com Case Study</vt:lpstr>
      <vt:lpstr>Amazon.com Case Study</vt:lpstr>
      <vt:lpstr>Amazon.com Case Study</vt:lpstr>
      <vt:lpstr>Amazon.com Case Study</vt:lpstr>
      <vt:lpstr>Amazon.com Case Study</vt:lpstr>
      <vt:lpstr>Amazon.com Case Study</vt:lpstr>
      <vt:lpstr>Amazon.com Case Study</vt:lpstr>
      <vt:lpstr>Amazon.com Case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2017-03-11T14:21:37Z</dcterms:modified>
</cp:coreProperties>
</file>