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2" r:id="rId3"/>
  </p:sldMasterIdLst>
  <p:notesMasterIdLst>
    <p:notesMasterId r:id="rId5"/>
  </p:notesMasterIdLst>
  <p:handoutMasterIdLst>
    <p:handoutMasterId r:id="rId79"/>
  </p:handoutMasterIdLst>
  <p:sldIdLst>
    <p:sldId id="256" r:id="rId4"/>
    <p:sldId id="478" r:id="rId6"/>
    <p:sldId id="333" r:id="rId7"/>
    <p:sldId id="408" r:id="rId8"/>
    <p:sldId id="479" r:id="rId9"/>
    <p:sldId id="475" r:id="rId10"/>
    <p:sldId id="444" r:id="rId11"/>
    <p:sldId id="476" r:id="rId12"/>
    <p:sldId id="477" r:id="rId13"/>
    <p:sldId id="400" r:id="rId14"/>
    <p:sldId id="438" r:id="rId15"/>
    <p:sldId id="440" r:id="rId16"/>
    <p:sldId id="350" r:id="rId17"/>
    <p:sldId id="441" r:id="rId18"/>
    <p:sldId id="345" r:id="rId19"/>
    <p:sldId id="346" r:id="rId20"/>
    <p:sldId id="409" r:id="rId21"/>
    <p:sldId id="357" r:id="rId22"/>
    <p:sldId id="358" r:id="rId23"/>
    <p:sldId id="443" r:id="rId24"/>
    <p:sldId id="442" r:id="rId25"/>
    <p:sldId id="360" r:id="rId26"/>
    <p:sldId id="411" r:id="rId27"/>
    <p:sldId id="361" r:id="rId28"/>
    <p:sldId id="362" r:id="rId29"/>
    <p:sldId id="363" r:id="rId30"/>
    <p:sldId id="364" r:id="rId31"/>
    <p:sldId id="365" r:id="rId32"/>
    <p:sldId id="366" r:id="rId33"/>
    <p:sldId id="367" r:id="rId34"/>
    <p:sldId id="368" r:id="rId35"/>
    <p:sldId id="369" r:id="rId36"/>
    <p:sldId id="370" r:id="rId37"/>
    <p:sldId id="395" r:id="rId38"/>
    <p:sldId id="371" r:id="rId39"/>
    <p:sldId id="372" r:id="rId40"/>
    <p:sldId id="373" r:id="rId41"/>
    <p:sldId id="410" r:id="rId42"/>
    <p:sldId id="374" r:id="rId43"/>
    <p:sldId id="375" r:id="rId44"/>
    <p:sldId id="376" r:id="rId45"/>
    <p:sldId id="377" r:id="rId46"/>
    <p:sldId id="378" r:id="rId47"/>
    <p:sldId id="381" r:id="rId48"/>
    <p:sldId id="382" r:id="rId49"/>
    <p:sldId id="383" r:id="rId50"/>
    <p:sldId id="384" r:id="rId51"/>
    <p:sldId id="385" r:id="rId52"/>
    <p:sldId id="386" r:id="rId53"/>
    <p:sldId id="387" r:id="rId54"/>
    <p:sldId id="388" r:id="rId55"/>
    <p:sldId id="390" r:id="rId56"/>
    <p:sldId id="391" r:id="rId57"/>
    <p:sldId id="392" r:id="rId58"/>
    <p:sldId id="393" r:id="rId59"/>
    <p:sldId id="397" r:id="rId60"/>
    <p:sldId id="445" r:id="rId61"/>
    <p:sldId id="446" r:id="rId62"/>
    <p:sldId id="447" r:id="rId63"/>
    <p:sldId id="449" r:id="rId64"/>
    <p:sldId id="453" r:id="rId65"/>
    <p:sldId id="456" r:id="rId66"/>
    <p:sldId id="457" r:id="rId67"/>
    <p:sldId id="458" r:id="rId68"/>
    <p:sldId id="459" r:id="rId69"/>
    <p:sldId id="460" r:id="rId70"/>
    <p:sldId id="461" r:id="rId71"/>
    <p:sldId id="462" r:id="rId72"/>
    <p:sldId id="463" r:id="rId73"/>
    <p:sldId id="464" r:id="rId74"/>
    <p:sldId id="465" r:id="rId75"/>
    <p:sldId id="466" r:id="rId76"/>
    <p:sldId id="467" r:id="rId77"/>
    <p:sldId id="394" r:id="rId78"/>
  </p:sldIdLst>
  <p:sldSz cx="9144000" cy="6858000" type="screen4x3"/>
  <p:notesSz cx="6858000" cy="9947275"/>
  <p:embeddedFontLst>
    <p:embeddedFont>
      <p:font typeface="Calibri" panose="020F0502020204030204" pitchFamily="34" charset="0"/>
      <p:regular r:id="rId83"/>
      <p:bold r:id="rId84"/>
      <p:italic r:id="rId85"/>
      <p:boldItalic r:id="rId86"/>
    </p:embeddedFont>
    <p:embeddedFont>
      <p:font typeface="Antique Olive Compact" panose="02010600030101010101" pitchFamily="34" charset="0"/>
      <p:regular r:id="rId87"/>
    </p:embeddedFont>
    <p:embeddedFont>
      <p:font typeface="华文中宋" panose="02010600040101010101" pitchFamily="2" charset="-122"/>
      <p:regular r:id="rId88"/>
    </p:embeddedFont>
    <p:embeddedFont>
      <p:font typeface="隶书" panose="02010509060101010101" pitchFamily="49" charset="-122"/>
      <p:regular r:id="rId89"/>
    </p:embeddedFont>
    <p:embeddedFont>
      <p:font typeface="仿宋_GB2312" panose="02010609030101010101" pitchFamily="49" charset="-122"/>
      <p:regular r:id="rId90"/>
    </p:embeddedFont>
    <p:embeddedFont>
      <p:font typeface="仿宋" panose="02010609060101010101" pitchFamily="49" charset="-122"/>
      <p:regular r:id="rId91"/>
    </p:embeddedFont>
    <p:embeddedFont>
      <p:font typeface="微软雅黑" panose="020B0503020204020204" charset="-122"/>
      <p:regular r:id="rId92"/>
    </p:embeddedFont>
    <p:embeddedFont>
      <p:font typeface="黑体" panose="02010609060101010101" pitchFamily="2" charset="-122"/>
      <p:regular r:id="rId93"/>
    </p:embeddedFont>
  </p:embeddedFontLst>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E2FF"/>
    <a:srgbClr val="EEB500"/>
    <a:srgbClr val="C09200"/>
    <a:srgbClr val="B3D9FF"/>
    <a:srgbClr val="99CCFF"/>
    <a:srgbClr val="CCCCFF"/>
    <a:srgbClr val="FFFFCC"/>
    <a:srgbClr val="808080"/>
    <a:srgbClr val="85C1D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9871" autoAdjust="0"/>
  </p:normalViewPr>
  <p:slideViewPr>
    <p:cSldViewPr snapToGrid="0">
      <p:cViewPr>
        <p:scale>
          <a:sx n="76" d="100"/>
          <a:sy n="76" d="100"/>
        </p:scale>
        <p:origin x="-992" y="4"/>
      </p:cViewPr>
      <p:guideLst>
        <p:guide orient="horz" pos="2160"/>
        <p:guide pos="2857"/>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11820"/>
    </p:cViewPr>
  </p:sorterViewPr>
  <p:notesViewPr>
    <p:cSldViewPr snapToGrid="0">
      <p:cViewPr varScale="1">
        <p:scale>
          <a:sx n="48" d="100"/>
          <a:sy n="48" d="100"/>
        </p:scale>
        <p:origin x="-1408" y="-68"/>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93" Type="http://schemas.openxmlformats.org/officeDocument/2006/relationships/font" Target="fonts/font11.fntdata"/><Relationship Id="rId92" Type="http://schemas.openxmlformats.org/officeDocument/2006/relationships/font" Target="fonts/font10.fntdata"/><Relationship Id="rId91" Type="http://schemas.openxmlformats.org/officeDocument/2006/relationships/font" Target="fonts/font9.fntdata"/><Relationship Id="rId90" Type="http://schemas.openxmlformats.org/officeDocument/2006/relationships/font" Target="fonts/font8.fntdata"/><Relationship Id="rId9" Type="http://schemas.openxmlformats.org/officeDocument/2006/relationships/slide" Target="slides/slide5.xml"/><Relationship Id="rId89" Type="http://schemas.openxmlformats.org/officeDocument/2006/relationships/font" Target="fonts/font7.fntdata"/><Relationship Id="rId88" Type="http://schemas.openxmlformats.org/officeDocument/2006/relationships/font" Target="fonts/font6.fntdata"/><Relationship Id="rId87" Type="http://schemas.openxmlformats.org/officeDocument/2006/relationships/font" Target="fonts/font5.fntdata"/><Relationship Id="rId86" Type="http://schemas.openxmlformats.org/officeDocument/2006/relationships/font" Target="fonts/font4.fntdata"/><Relationship Id="rId85" Type="http://schemas.openxmlformats.org/officeDocument/2006/relationships/font" Target="fonts/font3.fntdata"/><Relationship Id="rId84" Type="http://schemas.openxmlformats.org/officeDocument/2006/relationships/font" Target="fonts/font2.fntdata"/><Relationship Id="rId83" Type="http://schemas.openxmlformats.org/officeDocument/2006/relationships/font" Target="fonts/font1.fntdata"/><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4.xml"/><Relationship Id="rId79" Type="http://schemas.openxmlformats.org/officeDocument/2006/relationships/handoutMaster" Target="handoutMasters/handoutMaster1.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9E174E-A60B-4BE5-AD36-77B0E07E6C1A}" type="doc">
      <dgm:prSet loTypeId="urn:microsoft.com/office/officeart/2005/8/layout/hList1" loCatId="list" qsTypeId="urn:microsoft.com/office/officeart/2005/8/quickstyle/3d2" qsCatId="3D" csTypeId="urn:microsoft.com/office/officeart/2005/8/colors/accent1_2" csCatId="accent1" phldr="1"/>
      <dgm:spPr/>
      <dgm:t>
        <a:bodyPr/>
        <a:lstStyle/>
        <a:p>
          <a:endParaRPr lang="zh-CN" altLang="en-US"/>
        </a:p>
      </dgm:t>
    </dgm:pt>
    <dgm:pt modelId="{BDB4541B-08C2-43EA-925F-FB644DEF0A15}">
      <dgm:prSet phldrT="[文本]"/>
      <dgm:spPr/>
      <dgm:t>
        <a:bodyPr/>
        <a:lstStyle/>
        <a:p>
          <a:r>
            <a:rPr lang="zh-CN" altLang="en-US" b="1" dirty="0" smtClean="0"/>
            <a:t>评估模式</a:t>
          </a:r>
          <a:endParaRPr lang="zh-CN" altLang="en-US" b="1" dirty="0"/>
        </a:p>
      </dgm:t>
    </dgm:pt>
    <dgm:pt modelId="{25AFF6DD-D347-4FF7-BD18-854DC0159476}" cxnId="{3D537812-D92C-42AB-88DA-942BB7F0B241}" type="parTrans">
      <dgm:prSet/>
      <dgm:spPr/>
      <dgm:t>
        <a:bodyPr/>
        <a:lstStyle/>
        <a:p>
          <a:endParaRPr lang="zh-CN" altLang="en-US"/>
        </a:p>
      </dgm:t>
    </dgm:pt>
    <dgm:pt modelId="{23334F90-0B08-41DE-9FC6-BDD22D7CA147}" cxnId="{3D537812-D92C-42AB-88DA-942BB7F0B241}" type="sibTrans">
      <dgm:prSet/>
      <dgm:spPr/>
      <dgm:t>
        <a:bodyPr/>
        <a:lstStyle/>
        <a:p>
          <a:endParaRPr lang="zh-CN" altLang="en-US"/>
        </a:p>
      </dgm:t>
    </dgm:pt>
    <dgm:pt modelId="{7406C681-BBCF-49D5-A3CB-E1E68E0FC76C}">
      <dgm:prSet phldrT="[文本]"/>
      <dgm:spPr/>
      <dgm:t>
        <a:bodyPr/>
        <a:lstStyle/>
        <a:p>
          <a:r>
            <a:rPr lang="zh-CN" altLang="en-US" sz="2600" kern="1200" dirty="0" smtClean="0"/>
            <a:t>认证</a:t>
          </a:r>
          <a:endParaRPr lang="zh-CN" altLang="en-US" sz="2600" kern="1200" dirty="0"/>
        </a:p>
      </dgm:t>
    </dgm:pt>
    <dgm:pt modelId="{0F03CA40-6854-4D0F-AD2F-B396DB67BC96}" cxnId="{E16C61D9-4625-4FA2-A0D5-F737FE32F4FF}" type="parTrans">
      <dgm:prSet/>
      <dgm:spPr/>
      <dgm:t>
        <a:bodyPr/>
        <a:lstStyle/>
        <a:p>
          <a:endParaRPr lang="zh-CN" altLang="en-US"/>
        </a:p>
      </dgm:t>
    </dgm:pt>
    <dgm:pt modelId="{B8DA8A0A-1C5A-4DFB-B670-E0B064D9CF01}" cxnId="{E16C61D9-4625-4FA2-A0D5-F737FE32F4FF}" type="sibTrans">
      <dgm:prSet/>
      <dgm:spPr/>
      <dgm:t>
        <a:bodyPr/>
        <a:lstStyle/>
        <a:p>
          <a:endParaRPr lang="zh-CN" altLang="en-US"/>
        </a:p>
      </dgm:t>
    </dgm:pt>
    <dgm:pt modelId="{270B4C50-CFC4-4408-B3F4-F614F1C831A2}">
      <dgm:prSet phldrT="[文本]"/>
      <dgm:spPr/>
      <dgm:t>
        <a:bodyPr/>
        <a:lstStyle/>
        <a:p>
          <a:r>
            <a:rPr lang="zh-CN" altLang="en-US" sz="2600" kern="1200" dirty="0" smtClean="0"/>
            <a:t>分等</a:t>
          </a:r>
          <a:endParaRPr lang="zh-CN" altLang="en-US" sz="2600" kern="1200" dirty="0"/>
        </a:p>
      </dgm:t>
    </dgm:pt>
    <dgm:pt modelId="{F6FEF1F4-2AD1-4DD4-BEDD-D943D181219B}" cxnId="{3E6D2CC2-4560-4858-B765-63503EEE8E29}" type="parTrans">
      <dgm:prSet/>
      <dgm:spPr/>
      <dgm:t>
        <a:bodyPr/>
        <a:lstStyle/>
        <a:p>
          <a:endParaRPr lang="zh-CN" altLang="en-US"/>
        </a:p>
      </dgm:t>
    </dgm:pt>
    <dgm:pt modelId="{89323943-C4D0-4319-A3A5-2F91C1E21F1E}" cxnId="{3E6D2CC2-4560-4858-B765-63503EEE8E29}" type="sibTrans">
      <dgm:prSet/>
      <dgm:spPr/>
      <dgm:t>
        <a:bodyPr/>
        <a:lstStyle/>
        <a:p>
          <a:endParaRPr lang="zh-CN" altLang="en-US"/>
        </a:p>
      </dgm:t>
    </dgm:pt>
    <dgm:pt modelId="{353B4D94-6CE9-4563-AF7E-D2DBE6C2B7DF}">
      <dgm:prSet phldrT="[文本]"/>
      <dgm:spPr/>
      <dgm:t>
        <a:bodyPr/>
        <a:lstStyle/>
        <a:p>
          <a:r>
            <a:rPr lang="zh-CN" altLang="en-US" b="1" dirty="0" smtClean="0"/>
            <a:t>目的性</a:t>
          </a:r>
          <a:endParaRPr lang="zh-CN" altLang="en-US" b="1" dirty="0"/>
        </a:p>
      </dgm:t>
    </dgm:pt>
    <dgm:pt modelId="{BA9FA8F3-788A-42B9-B08F-A12E780EAD9C}" cxnId="{C35703A6-ACE5-44FF-857B-01B22D015E23}" type="parTrans">
      <dgm:prSet/>
      <dgm:spPr/>
      <dgm:t>
        <a:bodyPr/>
        <a:lstStyle/>
        <a:p>
          <a:endParaRPr lang="zh-CN" altLang="en-US"/>
        </a:p>
      </dgm:t>
    </dgm:pt>
    <dgm:pt modelId="{CB6DD14E-D776-4E83-94CB-67A52EEF8E96}" cxnId="{C35703A6-ACE5-44FF-857B-01B22D015E23}" type="sibTrans">
      <dgm:prSet/>
      <dgm:spPr/>
      <dgm:t>
        <a:bodyPr/>
        <a:lstStyle/>
        <a:p>
          <a:endParaRPr lang="zh-CN" altLang="en-US"/>
        </a:p>
      </dgm:t>
    </dgm:pt>
    <dgm:pt modelId="{9531CD72-3864-44CA-9795-ED5CF27E5DF1}">
      <dgm:prSet phldrT="[文本]"/>
      <dgm:spPr/>
      <dgm:t>
        <a:bodyPr/>
        <a:lstStyle/>
        <a:p>
          <a:r>
            <a:rPr lang="zh-CN" altLang="en-US" dirty="0" smtClean="0"/>
            <a:t>差不差</a:t>
          </a:r>
          <a:endParaRPr lang="zh-CN" altLang="en-US" dirty="0"/>
        </a:p>
      </dgm:t>
    </dgm:pt>
    <dgm:pt modelId="{99041F68-9E44-41FC-9F7D-D2D2AA0BF491}" cxnId="{0E888743-B8F0-4344-8B16-81107DF1F13E}" type="parTrans">
      <dgm:prSet/>
      <dgm:spPr/>
      <dgm:t>
        <a:bodyPr/>
        <a:lstStyle/>
        <a:p>
          <a:endParaRPr lang="zh-CN" altLang="en-US"/>
        </a:p>
      </dgm:t>
    </dgm:pt>
    <dgm:pt modelId="{3C516315-C721-48DE-A0BC-F12E2E3A9AF3}" cxnId="{0E888743-B8F0-4344-8B16-81107DF1F13E}" type="sibTrans">
      <dgm:prSet/>
      <dgm:spPr/>
      <dgm:t>
        <a:bodyPr/>
        <a:lstStyle/>
        <a:p>
          <a:endParaRPr lang="zh-CN" altLang="en-US"/>
        </a:p>
      </dgm:t>
    </dgm:pt>
    <dgm:pt modelId="{5D82D3B6-1F4B-446C-9C80-3D3688B7244C}">
      <dgm:prSet phldrT="[文本]"/>
      <dgm:spPr/>
      <dgm:t>
        <a:bodyPr/>
        <a:lstStyle/>
        <a:p>
          <a:r>
            <a:rPr lang="zh-CN" altLang="en-US" dirty="0" smtClean="0"/>
            <a:t>好不好</a:t>
          </a:r>
          <a:endParaRPr lang="zh-CN" altLang="en-US" dirty="0"/>
        </a:p>
      </dgm:t>
    </dgm:pt>
    <dgm:pt modelId="{4476A8A9-52B7-4E87-8F92-5A61F2A19A12}" cxnId="{9D6D789B-1927-45B9-ABA7-E5AD34D0D473}" type="parTrans">
      <dgm:prSet/>
      <dgm:spPr/>
      <dgm:t>
        <a:bodyPr/>
        <a:lstStyle/>
        <a:p>
          <a:endParaRPr lang="zh-CN" altLang="en-US"/>
        </a:p>
      </dgm:t>
    </dgm:pt>
    <dgm:pt modelId="{E742008D-93E3-4742-90A6-52FD1398146D}" cxnId="{9D6D789B-1927-45B9-ABA7-E5AD34D0D473}" type="sibTrans">
      <dgm:prSet/>
      <dgm:spPr/>
      <dgm:t>
        <a:bodyPr/>
        <a:lstStyle/>
        <a:p>
          <a:endParaRPr lang="zh-CN" altLang="en-US"/>
        </a:p>
      </dgm:t>
    </dgm:pt>
    <dgm:pt modelId="{13B4B08B-B012-470E-9DE5-EBFCEE951F84}">
      <dgm:prSet phldrT="[文本]"/>
      <dgm:spPr/>
      <dgm:t>
        <a:bodyPr/>
        <a:lstStyle/>
        <a:p>
          <a:r>
            <a:rPr lang="zh-CN" altLang="en-US" b="1" dirty="0" smtClean="0"/>
            <a:t>目标性</a:t>
          </a:r>
          <a:endParaRPr lang="zh-CN" altLang="en-US" b="1" dirty="0"/>
        </a:p>
      </dgm:t>
    </dgm:pt>
    <dgm:pt modelId="{EA817CF3-CD56-48D6-9A62-46A1B1A0A03D}" cxnId="{257297AB-A3D5-46C2-A242-C60F7DC77C8D}" type="parTrans">
      <dgm:prSet/>
      <dgm:spPr/>
      <dgm:t>
        <a:bodyPr/>
        <a:lstStyle/>
        <a:p>
          <a:endParaRPr lang="zh-CN" altLang="en-US"/>
        </a:p>
      </dgm:t>
    </dgm:pt>
    <dgm:pt modelId="{36BAA525-7EB2-4541-8B49-9456709356E5}" cxnId="{257297AB-A3D5-46C2-A242-C60F7DC77C8D}" type="sibTrans">
      <dgm:prSet/>
      <dgm:spPr/>
      <dgm:t>
        <a:bodyPr/>
        <a:lstStyle/>
        <a:p>
          <a:endParaRPr lang="zh-CN" altLang="en-US"/>
        </a:p>
      </dgm:t>
    </dgm:pt>
    <dgm:pt modelId="{51ECC43B-3A88-48AD-8143-C949EF800231}">
      <dgm:prSet phldrT="[文本]"/>
      <dgm:spPr/>
      <dgm:t>
        <a:bodyPr/>
        <a:lstStyle/>
        <a:p>
          <a:r>
            <a:rPr lang="zh-CN" altLang="en-US" dirty="0" smtClean="0"/>
            <a:t>向下看</a:t>
          </a:r>
          <a:endParaRPr lang="zh-CN" altLang="en-US" dirty="0"/>
        </a:p>
      </dgm:t>
    </dgm:pt>
    <dgm:pt modelId="{6E511D0E-51C3-4C65-BFD9-B81F7F80C93B}" cxnId="{FFBD7F86-05E8-481B-9C14-6CEE80A3B27D}" type="parTrans">
      <dgm:prSet/>
      <dgm:spPr/>
      <dgm:t>
        <a:bodyPr/>
        <a:lstStyle/>
        <a:p>
          <a:endParaRPr lang="zh-CN" altLang="en-US"/>
        </a:p>
      </dgm:t>
    </dgm:pt>
    <dgm:pt modelId="{F763BB7C-E269-4FB0-81DB-578EFBC990DF}" cxnId="{FFBD7F86-05E8-481B-9C14-6CEE80A3B27D}" type="sibTrans">
      <dgm:prSet/>
      <dgm:spPr/>
      <dgm:t>
        <a:bodyPr/>
        <a:lstStyle/>
        <a:p>
          <a:endParaRPr lang="zh-CN" altLang="en-US"/>
        </a:p>
      </dgm:t>
    </dgm:pt>
    <dgm:pt modelId="{82A1BD3C-FB39-4BB1-B81C-0051DED1FA29}">
      <dgm:prSet phldrT="[文本]"/>
      <dgm:spPr/>
      <dgm:t>
        <a:bodyPr/>
        <a:lstStyle/>
        <a:p>
          <a:r>
            <a:rPr lang="zh-CN" altLang="en-US" dirty="0" smtClean="0"/>
            <a:t>向上看</a:t>
          </a:r>
          <a:endParaRPr lang="zh-CN" altLang="en-US" dirty="0"/>
        </a:p>
      </dgm:t>
    </dgm:pt>
    <dgm:pt modelId="{3F35E701-5B3D-4D47-90EA-F8F6D1376FAA}" cxnId="{4CB33AF5-3D0D-485B-8473-82F2F7DB7106}" type="parTrans">
      <dgm:prSet/>
      <dgm:spPr/>
      <dgm:t>
        <a:bodyPr/>
        <a:lstStyle/>
        <a:p>
          <a:endParaRPr lang="zh-CN" altLang="en-US"/>
        </a:p>
      </dgm:t>
    </dgm:pt>
    <dgm:pt modelId="{A8304D39-5A31-4F10-B9F8-2BEE49709F1A}" cxnId="{4CB33AF5-3D0D-485B-8473-82F2F7DB7106}" type="sibTrans">
      <dgm:prSet/>
      <dgm:spPr/>
      <dgm:t>
        <a:bodyPr/>
        <a:lstStyle/>
        <a:p>
          <a:endParaRPr lang="zh-CN" altLang="en-US"/>
        </a:p>
      </dgm:t>
    </dgm:pt>
    <dgm:pt modelId="{AE67B7FA-4687-4BA6-A0BA-4B6D23545683}">
      <dgm:prSet phldrT="[文本]" custT="1"/>
      <dgm:spPr/>
      <dgm:t>
        <a:bodyPr/>
        <a:lstStyle/>
        <a:p>
          <a:r>
            <a:rPr lang="zh-CN" altLang="en-US" sz="2600" b="1" kern="1200" dirty="0" smtClean="0">
              <a:solidFill>
                <a:srgbClr val="C00000"/>
              </a:solidFill>
              <a:effectLst>
                <a:outerShdw blurRad="38100" dist="38100" dir="2700000" algn="tl">
                  <a:srgbClr val="000000">
                    <a:alpha val="43137"/>
                  </a:srgbClr>
                </a:outerShdw>
              </a:effectLst>
              <a:latin typeface="Antique Olive Compact" panose="02010600030101010101" pitchFamily="34" charset="0"/>
              <a:ea typeface="华文中宋" panose="02010600040101010101" pitchFamily="2" charset="-122"/>
              <a:cs typeface="+mn-cs"/>
            </a:rPr>
            <a:t>审核</a:t>
          </a:r>
          <a:endParaRPr lang="zh-CN" altLang="en-US" sz="2600" b="1" kern="1200" dirty="0">
            <a:solidFill>
              <a:srgbClr val="C00000"/>
            </a:solidFill>
            <a:effectLst>
              <a:outerShdw blurRad="38100" dist="38100" dir="2700000" algn="tl">
                <a:srgbClr val="000000">
                  <a:alpha val="43137"/>
                </a:srgbClr>
              </a:outerShdw>
            </a:effectLst>
            <a:latin typeface="Antique Olive Compact" panose="02010600030101010101" pitchFamily="34" charset="0"/>
            <a:ea typeface="华文中宋" panose="02010600040101010101" pitchFamily="2" charset="-122"/>
            <a:cs typeface="+mn-cs"/>
          </a:endParaRPr>
        </a:p>
      </dgm:t>
    </dgm:pt>
    <dgm:pt modelId="{4A4E7424-D020-44C9-B9C2-B7854D539463}" cxnId="{CE817A2A-9AF5-4E24-A35F-76F613649ADB}" type="parTrans">
      <dgm:prSet/>
      <dgm:spPr/>
      <dgm:t>
        <a:bodyPr/>
        <a:lstStyle/>
        <a:p>
          <a:endParaRPr lang="zh-CN" altLang="en-US"/>
        </a:p>
      </dgm:t>
    </dgm:pt>
    <dgm:pt modelId="{435E948F-2175-426F-BC06-36DA355C29EC}" cxnId="{CE817A2A-9AF5-4E24-A35F-76F613649ADB}" type="sibTrans">
      <dgm:prSet/>
      <dgm:spPr/>
      <dgm:t>
        <a:bodyPr/>
        <a:lstStyle/>
        <a:p>
          <a:endParaRPr lang="zh-CN" altLang="en-US"/>
        </a:p>
      </dgm:t>
    </dgm:pt>
    <dgm:pt modelId="{9DF895EC-54C6-4CCA-817B-9B5D3921B6F4}">
      <dgm:prSet phldrT="[文本]"/>
      <dgm:spPr/>
      <dgm:t>
        <a:bodyPr/>
        <a:lstStyle/>
        <a:p>
          <a:r>
            <a:rPr lang="zh-CN" altLang="en-US" dirty="0" smtClean="0"/>
            <a:t>看自身</a:t>
          </a:r>
          <a:endParaRPr lang="zh-CN" altLang="en-US" dirty="0"/>
        </a:p>
      </dgm:t>
    </dgm:pt>
    <dgm:pt modelId="{50ACC8B0-B9F7-42DB-9E6A-1EBC099335A9}" cxnId="{250D4561-3D8A-4E56-94D3-00C081AB854F}" type="parTrans">
      <dgm:prSet/>
      <dgm:spPr/>
      <dgm:t>
        <a:bodyPr/>
        <a:lstStyle/>
        <a:p>
          <a:endParaRPr lang="zh-CN" altLang="en-US"/>
        </a:p>
      </dgm:t>
    </dgm:pt>
    <dgm:pt modelId="{3499A84F-F415-4AE2-9D00-385387AB0488}" cxnId="{250D4561-3D8A-4E56-94D3-00C081AB854F}" type="sibTrans">
      <dgm:prSet/>
      <dgm:spPr/>
      <dgm:t>
        <a:bodyPr/>
        <a:lstStyle/>
        <a:p>
          <a:endParaRPr lang="zh-CN" altLang="en-US"/>
        </a:p>
      </dgm:t>
    </dgm:pt>
    <dgm:pt modelId="{9BA31138-56E8-44B0-969F-00D528E8FC6E}">
      <dgm:prSet phldrT="[文本]"/>
      <dgm:spPr/>
      <dgm:t>
        <a:bodyPr/>
        <a:lstStyle/>
        <a:p>
          <a:r>
            <a:rPr lang="zh-CN" altLang="en-US" b="1" dirty="0" smtClean="0"/>
            <a:t>驱动性</a:t>
          </a:r>
          <a:endParaRPr lang="zh-CN" altLang="en-US" b="1" dirty="0"/>
        </a:p>
      </dgm:t>
    </dgm:pt>
    <dgm:pt modelId="{CCFA75E6-FB2D-4B6F-A79A-CF0173BEC2F8}" cxnId="{7E38614E-F5DE-4E37-B64F-26799387F39D}" type="parTrans">
      <dgm:prSet/>
      <dgm:spPr/>
      <dgm:t>
        <a:bodyPr/>
        <a:lstStyle/>
        <a:p>
          <a:endParaRPr lang="zh-CN" altLang="en-US"/>
        </a:p>
      </dgm:t>
    </dgm:pt>
    <dgm:pt modelId="{BDD6E31E-F3E8-4D1C-A77D-600CDC8E0547}" cxnId="{7E38614E-F5DE-4E37-B64F-26799387F39D}" type="sibTrans">
      <dgm:prSet/>
      <dgm:spPr/>
      <dgm:t>
        <a:bodyPr/>
        <a:lstStyle/>
        <a:p>
          <a:endParaRPr lang="zh-CN" altLang="en-US"/>
        </a:p>
      </dgm:t>
    </dgm:pt>
    <dgm:pt modelId="{1401D0FE-580F-483E-8DED-63FD5EF01D76}">
      <dgm:prSet phldrT="[文本]"/>
      <dgm:spPr/>
      <dgm:t>
        <a:bodyPr/>
        <a:lstStyle/>
        <a:p>
          <a:r>
            <a:rPr lang="zh-CN" altLang="en-US" dirty="0" smtClean="0"/>
            <a:t>达标</a:t>
          </a:r>
          <a:endParaRPr lang="zh-CN" altLang="en-US" dirty="0"/>
        </a:p>
      </dgm:t>
    </dgm:pt>
    <dgm:pt modelId="{BB689648-A0CF-4D79-A95E-6C96C0B33AE7}" cxnId="{BCFC84AC-421D-4890-A63D-B9F408CA4B81}" type="parTrans">
      <dgm:prSet/>
      <dgm:spPr/>
      <dgm:t>
        <a:bodyPr/>
        <a:lstStyle/>
        <a:p>
          <a:endParaRPr lang="zh-CN" altLang="en-US"/>
        </a:p>
      </dgm:t>
    </dgm:pt>
    <dgm:pt modelId="{678D8326-EA61-43D1-9D05-6F0A507BC773}" cxnId="{BCFC84AC-421D-4890-A63D-B9F408CA4B81}" type="sibTrans">
      <dgm:prSet/>
      <dgm:spPr/>
      <dgm:t>
        <a:bodyPr/>
        <a:lstStyle/>
        <a:p>
          <a:endParaRPr lang="zh-CN" altLang="en-US"/>
        </a:p>
      </dgm:t>
    </dgm:pt>
    <dgm:pt modelId="{48B14CF6-B3A2-47E0-B980-B262E4C65869}">
      <dgm:prSet phldrT="[文本]"/>
      <dgm:spPr/>
      <dgm:t>
        <a:bodyPr/>
        <a:lstStyle/>
        <a:p>
          <a:r>
            <a:rPr lang="zh-CN" altLang="en-US" dirty="0" smtClean="0"/>
            <a:t>是不是</a:t>
          </a:r>
          <a:endParaRPr lang="zh-CN" altLang="en-US" dirty="0"/>
        </a:p>
      </dgm:t>
    </dgm:pt>
    <dgm:pt modelId="{90CA1764-93D5-47BA-92BE-211FC6A07A56}" cxnId="{EAEF007C-2E3A-4CFD-AD1E-9D1ADDAB9A2B}" type="parTrans">
      <dgm:prSet/>
      <dgm:spPr/>
      <dgm:t>
        <a:bodyPr/>
        <a:lstStyle/>
        <a:p>
          <a:endParaRPr lang="zh-CN" altLang="en-US"/>
        </a:p>
      </dgm:t>
    </dgm:pt>
    <dgm:pt modelId="{B015901E-7F19-4D04-90A4-A67425A188A3}" cxnId="{EAEF007C-2E3A-4CFD-AD1E-9D1ADDAB9A2B}" type="sibTrans">
      <dgm:prSet/>
      <dgm:spPr/>
      <dgm:t>
        <a:bodyPr/>
        <a:lstStyle/>
        <a:p>
          <a:endParaRPr lang="zh-CN" altLang="en-US"/>
        </a:p>
      </dgm:t>
    </dgm:pt>
    <dgm:pt modelId="{31163587-D351-468A-8258-0CB5D557E2EA}">
      <dgm:prSet phldrT="[文本]"/>
      <dgm:spPr/>
      <dgm:t>
        <a:bodyPr/>
        <a:lstStyle/>
        <a:p>
          <a:r>
            <a:rPr lang="zh-CN" altLang="en-US" dirty="0" smtClean="0"/>
            <a:t>选优</a:t>
          </a:r>
          <a:endParaRPr lang="zh-CN" altLang="en-US" dirty="0"/>
        </a:p>
      </dgm:t>
    </dgm:pt>
    <dgm:pt modelId="{F5A9841F-08EC-4F95-9877-E9A2471798D3}" cxnId="{4A45C219-85BF-4361-B3BF-BB244B7407D0}" type="parTrans">
      <dgm:prSet/>
      <dgm:spPr/>
      <dgm:t>
        <a:bodyPr/>
        <a:lstStyle/>
        <a:p>
          <a:endParaRPr lang="zh-CN" altLang="en-US"/>
        </a:p>
      </dgm:t>
    </dgm:pt>
    <dgm:pt modelId="{3B7BCB40-5C84-4F4F-87EB-06C8FD9F8ED5}" cxnId="{4A45C219-85BF-4361-B3BF-BB244B7407D0}" type="sibTrans">
      <dgm:prSet/>
      <dgm:spPr/>
      <dgm:t>
        <a:bodyPr/>
        <a:lstStyle/>
        <a:p>
          <a:endParaRPr lang="zh-CN" altLang="en-US"/>
        </a:p>
      </dgm:t>
    </dgm:pt>
    <dgm:pt modelId="{73F6056A-9271-4872-81CD-CFEBD3737F6C}">
      <dgm:prSet phldrT="[文本]"/>
      <dgm:spPr/>
      <dgm:t>
        <a:bodyPr/>
        <a:lstStyle/>
        <a:p>
          <a:r>
            <a:rPr lang="zh-CN" altLang="en-US" dirty="0" smtClean="0"/>
            <a:t>自律</a:t>
          </a:r>
          <a:endParaRPr lang="zh-CN" altLang="en-US" dirty="0"/>
        </a:p>
      </dgm:t>
    </dgm:pt>
    <dgm:pt modelId="{F32558D2-0C16-4611-97ED-038BD7B6DC22}" cxnId="{39C6915E-6F47-451E-B371-2099B63CAC6E}" type="parTrans">
      <dgm:prSet/>
      <dgm:spPr/>
      <dgm:t>
        <a:bodyPr/>
        <a:lstStyle/>
        <a:p>
          <a:endParaRPr lang="zh-CN" altLang="en-US"/>
        </a:p>
      </dgm:t>
    </dgm:pt>
    <dgm:pt modelId="{9067F1E2-9EA3-457A-85E6-D882AD4CC8BB}" cxnId="{39C6915E-6F47-451E-B371-2099B63CAC6E}" type="sibTrans">
      <dgm:prSet/>
      <dgm:spPr/>
      <dgm:t>
        <a:bodyPr/>
        <a:lstStyle/>
        <a:p>
          <a:endParaRPr lang="zh-CN" altLang="en-US"/>
        </a:p>
      </dgm:t>
    </dgm:pt>
    <dgm:pt modelId="{7F7A9D5A-0FB4-4CCD-9182-350661FA5465}">
      <dgm:prSet phldrT="[文本]"/>
      <dgm:spPr/>
      <dgm:t>
        <a:bodyPr/>
        <a:lstStyle/>
        <a:p>
          <a:r>
            <a:rPr lang="zh-CN" altLang="en-US" dirty="0" smtClean="0"/>
            <a:t>效率</a:t>
          </a:r>
          <a:endParaRPr lang="zh-CN" altLang="en-US" dirty="0"/>
        </a:p>
      </dgm:t>
    </dgm:pt>
    <dgm:pt modelId="{41DDA3D8-C8D1-43C5-A29C-849DC20FE1D9}" cxnId="{42B7EB04-8553-402A-AF7D-B1C7E849D706}" type="sibTrans">
      <dgm:prSet/>
      <dgm:spPr/>
      <dgm:t>
        <a:bodyPr/>
        <a:lstStyle/>
        <a:p>
          <a:endParaRPr lang="zh-CN" altLang="en-US"/>
        </a:p>
      </dgm:t>
    </dgm:pt>
    <dgm:pt modelId="{495D6DC7-7589-4D67-9544-F18C3B613579}" cxnId="{42B7EB04-8553-402A-AF7D-B1C7E849D706}" type="parTrans">
      <dgm:prSet/>
      <dgm:spPr/>
      <dgm:t>
        <a:bodyPr/>
        <a:lstStyle/>
        <a:p>
          <a:endParaRPr lang="zh-CN" altLang="en-US"/>
        </a:p>
      </dgm:t>
    </dgm:pt>
    <dgm:pt modelId="{5FEF2C55-67BD-4E83-A3B6-345D5AE9A9D2}">
      <dgm:prSet phldrT="[文本]"/>
      <dgm:spPr/>
      <dgm:t>
        <a:bodyPr/>
        <a:lstStyle/>
        <a:p>
          <a:r>
            <a:rPr lang="zh-CN" altLang="en-US" dirty="0" smtClean="0"/>
            <a:t>看产出</a:t>
          </a:r>
          <a:endParaRPr lang="zh-CN" altLang="en-US" dirty="0"/>
        </a:p>
      </dgm:t>
    </dgm:pt>
    <dgm:pt modelId="{E92060DA-51A2-4FC5-862F-F73FA94EE65C}" cxnId="{20F7F0BE-807F-4EC2-9041-2166F662621E}" type="sibTrans">
      <dgm:prSet/>
      <dgm:spPr/>
      <dgm:t>
        <a:bodyPr/>
        <a:lstStyle/>
        <a:p>
          <a:endParaRPr lang="zh-CN" altLang="en-US"/>
        </a:p>
      </dgm:t>
    </dgm:pt>
    <dgm:pt modelId="{B0451E0D-6CB5-42B5-A1DE-A80D308B3091}" cxnId="{20F7F0BE-807F-4EC2-9041-2166F662621E}" type="parTrans">
      <dgm:prSet/>
      <dgm:spPr/>
      <dgm:t>
        <a:bodyPr/>
        <a:lstStyle/>
        <a:p>
          <a:endParaRPr lang="zh-CN" altLang="en-US"/>
        </a:p>
      </dgm:t>
    </dgm:pt>
    <dgm:pt modelId="{7C326160-97D2-46B0-815D-E1E119C1B210}">
      <dgm:prSet phldrT="[文本]"/>
      <dgm:spPr/>
      <dgm:t>
        <a:bodyPr/>
        <a:lstStyle/>
        <a:p>
          <a:r>
            <a:rPr lang="zh-CN" altLang="en-US" dirty="0" smtClean="0"/>
            <a:t>高不高</a:t>
          </a:r>
          <a:endParaRPr lang="zh-CN" altLang="en-US" dirty="0"/>
        </a:p>
      </dgm:t>
    </dgm:pt>
    <dgm:pt modelId="{F67343F5-B69B-4FEE-A408-9A44AA709716}" cxnId="{2CA47BF1-728B-428A-B07A-7F8842B64FC3}" type="sibTrans">
      <dgm:prSet/>
      <dgm:spPr/>
      <dgm:t>
        <a:bodyPr/>
        <a:lstStyle/>
        <a:p>
          <a:endParaRPr lang="zh-CN" altLang="en-US"/>
        </a:p>
      </dgm:t>
    </dgm:pt>
    <dgm:pt modelId="{C900B76B-7AC3-4A0D-9F15-A3E21560B2B2}" cxnId="{2CA47BF1-728B-428A-B07A-7F8842B64FC3}" type="parTrans">
      <dgm:prSet/>
      <dgm:spPr/>
      <dgm:t>
        <a:bodyPr/>
        <a:lstStyle/>
        <a:p>
          <a:endParaRPr lang="zh-CN" altLang="en-US"/>
        </a:p>
      </dgm:t>
    </dgm:pt>
    <dgm:pt modelId="{32593EFD-ABD2-4B0E-ABBA-337FF2DE737C}">
      <dgm:prSet phldrT="[文本]"/>
      <dgm:spPr/>
      <dgm:t>
        <a:bodyPr/>
        <a:lstStyle/>
        <a:p>
          <a:r>
            <a:rPr lang="zh-CN" altLang="en-US" sz="2600" kern="1200" dirty="0" smtClean="0"/>
            <a:t>绩效</a:t>
          </a:r>
          <a:endParaRPr lang="zh-CN" altLang="en-US" sz="2600" kern="1200" dirty="0"/>
        </a:p>
      </dgm:t>
    </dgm:pt>
    <dgm:pt modelId="{D735E08A-42BF-4E9A-A15E-80D023D80BC7}" cxnId="{8DAF2B20-C8B1-4437-846F-D9E4C1FF979C}" type="sibTrans">
      <dgm:prSet/>
      <dgm:spPr/>
      <dgm:t>
        <a:bodyPr/>
        <a:lstStyle/>
        <a:p>
          <a:endParaRPr lang="zh-CN" altLang="en-US"/>
        </a:p>
      </dgm:t>
    </dgm:pt>
    <dgm:pt modelId="{5917F253-3C13-4261-97DE-95789845DA1C}" cxnId="{8DAF2B20-C8B1-4437-846F-D9E4C1FF979C}" type="parTrans">
      <dgm:prSet/>
      <dgm:spPr/>
      <dgm:t>
        <a:bodyPr/>
        <a:lstStyle/>
        <a:p>
          <a:endParaRPr lang="zh-CN" altLang="en-US"/>
        </a:p>
      </dgm:t>
    </dgm:pt>
    <dgm:pt modelId="{FAAC29FD-14C7-42B5-86F0-23D56B397ED7}" type="pres">
      <dgm:prSet presAssocID="{509E174E-A60B-4BE5-AD36-77B0E07E6C1A}" presName="Name0" presStyleCnt="0">
        <dgm:presLayoutVars>
          <dgm:dir/>
          <dgm:animLvl val="lvl"/>
          <dgm:resizeHandles val="exact"/>
        </dgm:presLayoutVars>
      </dgm:prSet>
      <dgm:spPr/>
      <dgm:t>
        <a:bodyPr/>
        <a:lstStyle/>
        <a:p>
          <a:endParaRPr lang="zh-CN" altLang="en-US"/>
        </a:p>
      </dgm:t>
    </dgm:pt>
    <dgm:pt modelId="{67587E6D-8583-42DD-A615-6A6D60746D15}" type="pres">
      <dgm:prSet presAssocID="{BDB4541B-08C2-43EA-925F-FB644DEF0A15}" presName="composite" presStyleCnt="0"/>
      <dgm:spPr/>
      <dgm:t>
        <a:bodyPr/>
        <a:lstStyle/>
        <a:p>
          <a:endParaRPr lang="zh-CN" altLang="en-US"/>
        </a:p>
      </dgm:t>
    </dgm:pt>
    <dgm:pt modelId="{F5CAD119-109D-4BEE-AFE9-1A62660730E4}" type="pres">
      <dgm:prSet presAssocID="{BDB4541B-08C2-43EA-925F-FB644DEF0A15}" presName="parTx" presStyleLbl="alignNode1" presStyleIdx="0" presStyleCnt="4">
        <dgm:presLayoutVars>
          <dgm:chMax val="0"/>
          <dgm:chPref val="0"/>
          <dgm:bulletEnabled val="1"/>
        </dgm:presLayoutVars>
      </dgm:prSet>
      <dgm:spPr/>
      <dgm:t>
        <a:bodyPr/>
        <a:lstStyle/>
        <a:p>
          <a:endParaRPr lang="zh-CN" altLang="en-US"/>
        </a:p>
      </dgm:t>
    </dgm:pt>
    <dgm:pt modelId="{58BEEFFE-3D3F-4EE3-883B-D644C11C824B}" type="pres">
      <dgm:prSet presAssocID="{BDB4541B-08C2-43EA-925F-FB644DEF0A15}" presName="desTx" presStyleLbl="alignAccFollowNode1" presStyleIdx="0" presStyleCnt="4">
        <dgm:presLayoutVars>
          <dgm:bulletEnabled val="1"/>
        </dgm:presLayoutVars>
      </dgm:prSet>
      <dgm:spPr/>
      <dgm:t>
        <a:bodyPr/>
        <a:lstStyle/>
        <a:p>
          <a:endParaRPr lang="zh-CN" altLang="en-US"/>
        </a:p>
      </dgm:t>
    </dgm:pt>
    <dgm:pt modelId="{5337FAEC-357C-4C4E-8813-174DB2782BA8}" type="pres">
      <dgm:prSet presAssocID="{23334F90-0B08-41DE-9FC6-BDD22D7CA147}" presName="space" presStyleCnt="0"/>
      <dgm:spPr/>
      <dgm:t>
        <a:bodyPr/>
        <a:lstStyle/>
        <a:p>
          <a:endParaRPr lang="zh-CN" altLang="en-US"/>
        </a:p>
      </dgm:t>
    </dgm:pt>
    <dgm:pt modelId="{4EE55CD3-046B-42C7-8188-AA2130DD3AEC}" type="pres">
      <dgm:prSet presAssocID="{353B4D94-6CE9-4563-AF7E-D2DBE6C2B7DF}" presName="composite" presStyleCnt="0"/>
      <dgm:spPr/>
      <dgm:t>
        <a:bodyPr/>
        <a:lstStyle/>
        <a:p>
          <a:endParaRPr lang="zh-CN" altLang="en-US"/>
        </a:p>
      </dgm:t>
    </dgm:pt>
    <dgm:pt modelId="{EA40E43D-E6DA-435C-9873-48860A4F9CCC}" type="pres">
      <dgm:prSet presAssocID="{353B4D94-6CE9-4563-AF7E-D2DBE6C2B7DF}" presName="parTx" presStyleLbl="alignNode1" presStyleIdx="1" presStyleCnt="4" custLinFactNeighborX="-15617">
        <dgm:presLayoutVars>
          <dgm:chMax val="0"/>
          <dgm:chPref val="0"/>
          <dgm:bulletEnabled val="1"/>
        </dgm:presLayoutVars>
      </dgm:prSet>
      <dgm:spPr/>
      <dgm:t>
        <a:bodyPr/>
        <a:lstStyle/>
        <a:p>
          <a:endParaRPr lang="zh-CN" altLang="en-US"/>
        </a:p>
      </dgm:t>
    </dgm:pt>
    <dgm:pt modelId="{8A55EFF3-496E-47A2-B119-BD13C65FB5BA}" type="pres">
      <dgm:prSet presAssocID="{353B4D94-6CE9-4563-AF7E-D2DBE6C2B7DF}" presName="desTx" presStyleLbl="alignAccFollowNode1" presStyleIdx="1" presStyleCnt="4" custLinFactNeighborX="-15617">
        <dgm:presLayoutVars>
          <dgm:bulletEnabled val="1"/>
        </dgm:presLayoutVars>
      </dgm:prSet>
      <dgm:spPr/>
      <dgm:t>
        <a:bodyPr/>
        <a:lstStyle/>
        <a:p>
          <a:endParaRPr lang="zh-CN" altLang="en-US"/>
        </a:p>
      </dgm:t>
    </dgm:pt>
    <dgm:pt modelId="{F0A4D903-1518-41D6-BA07-6D207D344D21}" type="pres">
      <dgm:prSet presAssocID="{CB6DD14E-D776-4E83-94CB-67A52EEF8E96}" presName="space" presStyleCnt="0"/>
      <dgm:spPr/>
      <dgm:t>
        <a:bodyPr/>
        <a:lstStyle/>
        <a:p>
          <a:endParaRPr lang="zh-CN" altLang="en-US"/>
        </a:p>
      </dgm:t>
    </dgm:pt>
    <dgm:pt modelId="{512C530E-6604-4547-AD41-DA029896AD2E}" type="pres">
      <dgm:prSet presAssocID="{13B4B08B-B012-470E-9DE5-EBFCEE951F84}" presName="composite" presStyleCnt="0"/>
      <dgm:spPr/>
      <dgm:t>
        <a:bodyPr/>
        <a:lstStyle/>
        <a:p>
          <a:endParaRPr lang="zh-CN" altLang="en-US"/>
        </a:p>
      </dgm:t>
    </dgm:pt>
    <dgm:pt modelId="{F984D51D-AFF4-4A06-9059-47627F2B326B}" type="pres">
      <dgm:prSet presAssocID="{13B4B08B-B012-470E-9DE5-EBFCEE951F84}" presName="parTx" presStyleLbl="alignNode1" presStyleIdx="2" presStyleCnt="4" custLinFactNeighborX="-29617">
        <dgm:presLayoutVars>
          <dgm:chMax val="0"/>
          <dgm:chPref val="0"/>
          <dgm:bulletEnabled val="1"/>
        </dgm:presLayoutVars>
      </dgm:prSet>
      <dgm:spPr/>
      <dgm:t>
        <a:bodyPr/>
        <a:lstStyle/>
        <a:p>
          <a:endParaRPr lang="zh-CN" altLang="en-US"/>
        </a:p>
      </dgm:t>
    </dgm:pt>
    <dgm:pt modelId="{4C5ACC94-CC5B-4E42-9434-E32CA6D0CC78}" type="pres">
      <dgm:prSet presAssocID="{13B4B08B-B012-470E-9DE5-EBFCEE951F84}" presName="desTx" presStyleLbl="alignAccFollowNode1" presStyleIdx="2" presStyleCnt="4" custLinFactNeighborX="-29617">
        <dgm:presLayoutVars>
          <dgm:bulletEnabled val="1"/>
        </dgm:presLayoutVars>
      </dgm:prSet>
      <dgm:spPr/>
      <dgm:t>
        <a:bodyPr/>
        <a:lstStyle/>
        <a:p>
          <a:endParaRPr lang="zh-CN" altLang="en-US"/>
        </a:p>
      </dgm:t>
    </dgm:pt>
    <dgm:pt modelId="{E7ABE6E8-DADB-4C4E-9714-2D6502D85DFC}" type="pres">
      <dgm:prSet presAssocID="{36BAA525-7EB2-4541-8B49-9456709356E5}" presName="space" presStyleCnt="0"/>
      <dgm:spPr/>
      <dgm:t>
        <a:bodyPr/>
        <a:lstStyle/>
        <a:p>
          <a:endParaRPr lang="zh-CN" altLang="en-US"/>
        </a:p>
      </dgm:t>
    </dgm:pt>
    <dgm:pt modelId="{0B51E0D8-91A8-43BC-B12D-F8F9057F19D6}" type="pres">
      <dgm:prSet presAssocID="{9BA31138-56E8-44B0-969F-00D528E8FC6E}" presName="composite" presStyleCnt="0"/>
      <dgm:spPr/>
      <dgm:t>
        <a:bodyPr/>
        <a:lstStyle/>
        <a:p>
          <a:endParaRPr lang="zh-CN" altLang="en-US"/>
        </a:p>
      </dgm:t>
    </dgm:pt>
    <dgm:pt modelId="{8DD766AF-3796-4BA8-90CC-D60090E5D71E}" type="pres">
      <dgm:prSet presAssocID="{9BA31138-56E8-44B0-969F-00D528E8FC6E}" presName="parTx" presStyleLbl="alignNode1" presStyleIdx="3" presStyleCnt="4" custLinFactNeighborX="-45068">
        <dgm:presLayoutVars>
          <dgm:chMax val="0"/>
          <dgm:chPref val="0"/>
          <dgm:bulletEnabled val="1"/>
        </dgm:presLayoutVars>
      </dgm:prSet>
      <dgm:spPr/>
      <dgm:t>
        <a:bodyPr/>
        <a:lstStyle/>
        <a:p>
          <a:endParaRPr lang="zh-CN" altLang="en-US"/>
        </a:p>
      </dgm:t>
    </dgm:pt>
    <dgm:pt modelId="{8ED9B9D3-2F13-4351-A55B-723713113D84}" type="pres">
      <dgm:prSet presAssocID="{9BA31138-56E8-44B0-969F-00D528E8FC6E}" presName="desTx" presStyleLbl="alignAccFollowNode1" presStyleIdx="3" presStyleCnt="4" custLinFactNeighborX="-45068">
        <dgm:presLayoutVars>
          <dgm:bulletEnabled val="1"/>
        </dgm:presLayoutVars>
      </dgm:prSet>
      <dgm:spPr/>
      <dgm:t>
        <a:bodyPr/>
        <a:lstStyle/>
        <a:p>
          <a:endParaRPr lang="zh-CN" altLang="en-US"/>
        </a:p>
      </dgm:t>
    </dgm:pt>
  </dgm:ptLst>
  <dgm:cxnLst>
    <dgm:cxn modelId="{0A547FBC-DD31-40BF-865D-8B67A5E4DEE6}" type="presOf" srcId="{BDB4541B-08C2-43EA-925F-FB644DEF0A15}" destId="{F5CAD119-109D-4BEE-AFE9-1A62660730E4}" srcOrd="0" destOrd="0" presId="urn:microsoft.com/office/officeart/2005/8/layout/hList1"/>
    <dgm:cxn modelId="{BB6F6308-5227-4B56-8AE0-F1BC2A607241}" type="presOf" srcId="{270B4C50-CFC4-4408-B3F4-F614F1C831A2}" destId="{58BEEFFE-3D3F-4EE3-883B-D644C11C824B}" srcOrd="0" destOrd="1" presId="urn:microsoft.com/office/officeart/2005/8/layout/hList1"/>
    <dgm:cxn modelId="{3CC019B7-67E2-4EAC-B74F-E25778258195}" type="presOf" srcId="{9531CD72-3864-44CA-9795-ED5CF27E5DF1}" destId="{8A55EFF3-496E-47A2-B119-BD13C65FB5BA}" srcOrd="0" destOrd="0" presId="urn:microsoft.com/office/officeart/2005/8/layout/hList1"/>
    <dgm:cxn modelId="{9D6D789B-1927-45B9-ABA7-E5AD34D0D473}" srcId="{353B4D94-6CE9-4563-AF7E-D2DBE6C2B7DF}" destId="{5D82D3B6-1F4B-446C-9C80-3D3688B7244C}" srcOrd="1" destOrd="0" parTransId="{4476A8A9-52B7-4E87-8F92-5A61F2A19A12}" sibTransId="{E742008D-93E3-4742-90A6-52FD1398146D}"/>
    <dgm:cxn modelId="{42B7EB04-8553-402A-AF7D-B1C7E849D706}" srcId="{9BA31138-56E8-44B0-969F-00D528E8FC6E}" destId="{7F7A9D5A-0FB4-4CCD-9182-350661FA5465}" srcOrd="3" destOrd="0" parTransId="{495D6DC7-7589-4D67-9544-F18C3B613579}" sibTransId="{41DDA3D8-C8D1-43C5-A29C-849DC20FE1D9}"/>
    <dgm:cxn modelId="{B3654186-1B67-4A9D-9DB8-35F1F8097709}" type="presOf" srcId="{9DF895EC-54C6-4CCA-817B-9B5D3921B6F4}" destId="{4C5ACC94-CC5B-4E42-9434-E32CA6D0CC78}" srcOrd="0" destOrd="2" presId="urn:microsoft.com/office/officeart/2005/8/layout/hList1"/>
    <dgm:cxn modelId="{3E6D2CC2-4560-4858-B765-63503EEE8E29}" srcId="{BDB4541B-08C2-43EA-925F-FB644DEF0A15}" destId="{270B4C50-CFC4-4408-B3F4-F614F1C831A2}" srcOrd="1" destOrd="0" parTransId="{F6FEF1F4-2AD1-4DD4-BEDD-D943D181219B}" sibTransId="{89323943-C4D0-4319-A3A5-2F91C1E21F1E}"/>
    <dgm:cxn modelId="{BCFC84AC-421D-4890-A63D-B9F408CA4B81}" srcId="{9BA31138-56E8-44B0-969F-00D528E8FC6E}" destId="{1401D0FE-580F-483E-8DED-63FD5EF01D76}" srcOrd="0" destOrd="0" parTransId="{BB689648-A0CF-4D79-A95E-6C96C0B33AE7}" sibTransId="{678D8326-EA61-43D1-9D05-6F0A507BC773}"/>
    <dgm:cxn modelId="{20F7F0BE-807F-4EC2-9041-2166F662621E}" srcId="{13B4B08B-B012-470E-9DE5-EBFCEE951F84}" destId="{5FEF2C55-67BD-4E83-A3B6-345D5AE9A9D2}" srcOrd="3" destOrd="0" parTransId="{B0451E0D-6CB5-42B5-A1DE-A80D308B3091}" sibTransId="{E92060DA-51A2-4FC5-862F-F73FA94EE65C}"/>
    <dgm:cxn modelId="{4A45C219-85BF-4361-B3BF-BB244B7407D0}" srcId="{9BA31138-56E8-44B0-969F-00D528E8FC6E}" destId="{31163587-D351-468A-8258-0CB5D557E2EA}" srcOrd="1" destOrd="0" parTransId="{F5A9841F-08EC-4F95-9877-E9A2471798D3}" sibTransId="{3B7BCB40-5C84-4F4F-87EB-06C8FD9F8ED5}"/>
    <dgm:cxn modelId="{77A4FC17-0B62-43EA-9BF4-73106209CB9C}" type="presOf" srcId="{51ECC43B-3A88-48AD-8143-C949EF800231}" destId="{4C5ACC94-CC5B-4E42-9434-E32CA6D0CC78}" srcOrd="0" destOrd="0" presId="urn:microsoft.com/office/officeart/2005/8/layout/hList1"/>
    <dgm:cxn modelId="{EAEF007C-2E3A-4CFD-AD1E-9D1ADDAB9A2B}" srcId="{353B4D94-6CE9-4563-AF7E-D2DBE6C2B7DF}" destId="{48B14CF6-B3A2-47E0-B980-B262E4C65869}" srcOrd="2" destOrd="0" parTransId="{90CA1764-93D5-47BA-92BE-211FC6A07A56}" sibTransId="{B015901E-7F19-4D04-90A4-A67425A188A3}"/>
    <dgm:cxn modelId="{2CA47BF1-728B-428A-B07A-7F8842B64FC3}" srcId="{353B4D94-6CE9-4563-AF7E-D2DBE6C2B7DF}" destId="{7C326160-97D2-46B0-815D-E1E119C1B210}" srcOrd="3" destOrd="0" parTransId="{C900B76B-7AC3-4A0D-9F15-A3E21560B2B2}" sibTransId="{F67343F5-B69B-4FEE-A408-9A44AA709716}"/>
    <dgm:cxn modelId="{438B306F-C15E-4B96-98B2-8DABEF8135EE}" type="presOf" srcId="{73F6056A-9271-4872-81CD-CFEBD3737F6C}" destId="{8ED9B9D3-2F13-4351-A55B-723713113D84}" srcOrd="0" destOrd="2" presId="urn:microsoft.com/office/officeart/2005/8/layout/hList1"/>
    <dgm:cxn modelId="{63688EBE-62F7-4CCE-8206-70449176066A}" type="presOf" srcId="{7F7A9D5A-0FB4-4CCD-9182-350661FA5465}" destId="{8ED9B9D3-2F13-4351-A55B-723713113D84}" srcOrd="0" destOrd="3" presId="urn:microsoft.com/office/officeart/2005/8/layout/hList1"/>
    <dgm:cxn modelId="{9E0CB0F7-4011-4241-941C-1BDE78326A7F}" type="presOf" srcId="{32593EFD-ABD2-4B0E-ABBA-337FF2DE737C}" destId="{58BEEFFE-3D3F-4EE3-883B-D644C11C824B}" srcOrd="0" destOrd="3" presId="urn:microsoft.com/office/officeart/2005/8/layout/hList1"/>
    <dgm:cxn modelId="{4202A786-C591-44BC-8DF9-D65BA5500F1F}" type="presOf" srcId="{31163587-D351-468A-8258-0CB5D557E2EA}" destId="{8ED9B9D3-2F13-4351-A55B-723713113D84}" srcOrd="0" destOrd="1" presId="urn:microsoft.com/office/officeart/2005/8/layout/hList1"/>
    <dgm:cxn modelId="{01D11C37-6E56-4126-9942-D255C807E6CB}" type="presOf" srcId="{7C326160-97D2-46B0-815D-E1E119C1B210}" destId="{8A55EFF3-496E-47A2-B119-BD13C65FB5BA}" srcOrd="0" destOrd="3" presId="urn:microsoft.com/office/officeart/2005/8/layout/hList1"/>
    <dgm:cxn modelId="{0E888743-B8F0-4344-8B16-81107DF1F13E}" srcId="{353B4D94-6CE9-4563-AF7E-D2DBE6C2B7DF}" destId="{9531CD72-3864-44CA-9795-ED5CF27E5DF1}" srcOrd="0" destOrd="0" parTransId="{99041F68-9E44-41FC-9F7D-D2D2AA0BF491}" sibTransId="{3C516315-C721-48DE-A0BC-F12E2E3A9AF3}"/>
    <dgm:cxn modelId="{903CB6E6-2036-4FE4-815D-A49D6A8B0859}" type="presOf" srcId="{82A1BD3C-FB39-4BB1-B81C-0051DED1FA29}" destId="{4C5ACC94-CC5B-4E42-9434-E32CA6D0CC78}" srcOrd="0" destOrd="1" presId="urn:microsoft.com/office/officeart/2005/8/layout/hList1"/>
    <dgm:cxn modelId="{8DAF2B20-C8B1-4437-846F-D9E4C1FF979C}" srcId="{BDB4541B-08C2-43EA-925F-FB644DEF0A15}" destId="{32593EFD-ABD2-4B0E-ABBA-337FF2DE737C}" srcOrd="3" destOrd="0" parTransId="{5917F253-3C13-4261-97DE-95789845DA1C}" sibTransId="{D735E08A-42BF-4E9A-A15E-80D023D80BC7}"/>
    <dgm:cxn modelId="{5BB4B1C7-C7E6-49A2-A27B-A0082C303D82}" type="presOf" srcId="{AE67B7FA-4687-4BA6-A0BA-4B6D23545683}" destId="{58BEEFFE-3D3F-4EE3-883B-D644C11C824B}" srcOrd="0" destOrd="2" presId="urn:microsoft.com/office/officeart/2005/8/layout/hList1"/>
    <dgm:cxn modelId="{B57BFD83-DF6B-49B3-84EE-629DE03911B6}" type="presOf" srcId="{509E174E-A60B-4BE5-AD36-77B0E07E6C1A}" destId="{FAAC29FD-14C7-42B5-86F0-23D56B397ED7}" srcOrd="0" destOrd="0" presId="urn:microsoft.com/office/officeart/2005/8/layout/hList1"/>
    <dgm:cxn modelId="{BDC51A78-5379-45A6-8D8B-316CBB5434A8}" type="presOf" srcId="{1401D0FE-580F-483E-8DED-63FD5EF01D76}" destId="{8ED9B9D3-2F13-4351-A55B-723713113D84}" srcOrd="0" destOrd="0" presId="urn:microsoft.com/office/officeart/2005/8/layout/hList1"/>
    <dgm:cxn modelId="{4CB33AF5-3D0D-485B-8473-82F2F7DB7106}" srcId="{13B4B08B-B012-470E-9DE5-EBFCEE951F84}" destId="{82A1BD3C-FB39-4BB1-B81C-0051DED1FA29}" srcOrd="1" destOrd="0" parTransId="{3F35E701-5B3D-4D47-90EA-F8F6D1376FAA}" sibTransId="{A8304D39-5A31-4F10-B9F8-2BEE49709F1A}"/>
    <dgm:cxn modelId="{3D537812-D92C-42AB-88DA-942BB7F0B241}" srcId="{509E174E-A60B-4BE5-AD36-77B0E07E6C1A}" destId="{BDB4541B-08C2-43EA-925F-FB644DEF0A15}" srcOrd="0" destOrd="0" parTransId="{25AFF6DD-D347-4FF7-BD18-854DC0159476}" sibTransId="{23334F90-0B08-41DE-9FC6-BDD22D7CA147}"/>
    <dgm:cxn modelId="{250D4561-3D8A-4E56-94D3-00C081AB854F}" srcId="{13B4B08B-B012-470E-9DE5-EBFCEE951F84}" destId="{9DF895EC-54C6-4CCA-817B-9B5D3921B6F4}" srcOrd="2" destOrd="0" parTransId="{50ACC8B0-B9F7-42DB-9E6A-1EBC099335A9}" sibTransId="{3499A84F-F415-4AE2-9D00-385387AB0488}"/>
    <dgm:cxn modelId="{7B74B998-7A22-4953-9230-EF98959440C5}" type="presOf" srcId="{7406C681-BBCF-49D5-A3CB-E1E68E0FC76C}" destId="{58BEEFFE-3D3F-4EE3-883B-D644C11C824B}" srcOrd="0" destOrd="0" presId="urn:microsoft.com/office/officeart/2005/8/layout/hList1"/>
    <dgm:cxn modelId="{FFBD7F86-05E8-481B-9C14-6CEE80A3B27D}" srcId="{13B4B08B-B012-470E-9DE5-EBFCEE951F84}" destId="{51ECC43B-3A88-48AD-8143-C949EF800231}" srcOrd="0" destOrd="0" parTransId="{6E511D0E-51C3-4C65-BFD9-B81F7F80C93B}" sibTransId="{F763BB7C-E269-4FB0-81DB-578EFBC990DF}"/>
    <dgm:cxn modelId="{E16C61D9-4625-4FA2-A0D5-F737FE32F4FF}" srcId="{BDB4541B-08C2-43EA-925F-FB644DEF0A15}" destId="{7406C681-BBCF-49D5-A3CB-E1E68E0FC76C}" srcOrd="0" destOrd="0" parTransId="{0F03CA40-6854-4D0F-AD2F-B396DB67BC96}" sibTransId="{B8DA8A0A-1C5A-4DFB-B670-E0B064D9CF01}"/>
    <dgm:cxn modelId="{EDED2406-24A0-4E79-9B05-04A4422E6CE4}" type="presOf" srcId="{48B14CF6-B3A2-47E0-B980-B262E4C65869}" destId="{8A55EFF3-496E-47A2-B119-BD13C65FB5BA}" srcOrd="0" destOrd="2" presId="urn:microsoft.com/office/officeart/2005/8/layout/hList1"/>
    <dgm:cxn modelId="{39C6915E-6F47-451E-B371-2099B63CAC6E}" srcId="{9BA31138-56E8-44B0-969F-00D528E8FC6E}" destId="{73F6056A-9271-4872-81CD-CFEBD3737F6C}" srcOrd="2" destOrd="0" parTransId="{F32558D2-0C16-4611-97ED-038BD7B6DC22}" sibTransId="{9067F1E2-9EA3-457A-85E6-D882AD4CC8BB}"/>
    <dgm:cxn modelId="{7F9826CA-1890-45D7-B020-A6A3585C6F2C}" type="presOf" srcId="{13B4B08B-B012-470E-9DE5-EBFCEE951F84}" destId="{F984D51D-AFF4-4A06-9059-47627F2B326B}" srcOrd="0" destOrd="0" presId="urn:microsoft.com/office/officeart/2005/8/layout/hList1"/>
    <dgm:cxn modelId="{53A564C3-D34D-41D5-92BB-3BD76952CF0B}" type="presOf" srcId="{5D82D3B6-1F4B-446C-9C80-3D3688B7244C}" destId="{8A55EFF3-496E-47A2-B119-BD13C65FB5BA}" srcOrd="0" destOrd="1" presId="urn:microsoft.com/office/officeart/2005/8/layout/hList1"/>
    <dgm:cxn modelId="{397640B5-8F2B-44CB-BED1-A07C18DAAD10}" type="presOf" srcId="{353B4D94-6CE9-4563-AF7E-D2DBE6C2B7DF}" destId="{EA40E43D-E6DA-435C-9873-48860A4F9CCC}" srcOrd="0" destOrd="0" presId="urn:microsoft.com/office/officeart/2005/8/layout/hList1"/>
    <dgm:cxn modelId="{C35703A6-ACE5-44FF-857B-01B22D015E23}" srcId="{509E174E-A60B-4BE5-AD36-77B0E07E6C1A}" destId="{353B4D94-6CE9-4563-AF7E-D2DBE6C2B7DF}" srcOrd="1" destOrd="0" parTransId="{BA9FA8F3-788A-42B9-B08F-A12E780EAD9C}" sibTransId="{CB6DD14E-D776-4E83-94CB-67A52EEF8E96}"/>
    <dgm:cxn modelId="{CE817A2A-9AF5-4E24-A35F-76F613649ADB}" srcId="{BDB4541B-08C2-43EA-925F-FB644DEF0A15}" destId="{AE67B7FA-4687-4BA6-A0BA-4B6D23545683}" srcOrd="2" destOrd="0" parTransId="{4A4E7424-D020-44C9-B9C2-B7854D539463}" sibTransId="{435E948F-2175-426F-BC06-36DA355C29EC}"/>
    <dgm:cxn modelId="{257297AB-A3D5-46C2-A242-C60F7DC77C8D}" srcId="{509E174E-A60B-4BE5-AD36-77B0E07E6C1A}" destId="{13B4B08B-B012-470E-9DE5-EBFCEE951F84}" srcOrd="2" destOrd="0" parTransId="{EA817CF3-CD56-48D6-9A62-46A1B1A0A03D}" sibTransId="{36BAA525-7EB2-4541-8B49-9456709356E5}"/>
    <dgm:cxn modelId="{1D5ED9B4-109B-4CF9-936D-2BA96B27AE8D}" type="presOf" srcId="{9BA31138-56E8-44B0-969F-00D528E8FC6E}" destId="{8DD766AF-3796-4BA8-90CC-D60090E5D71E}" srcOrd="0" destOrd="0" presId="urn:microsoft.com/office/officeart/2005/8/layout/hList1"/>
    <dgm:cxn modelId="{7E38614E-F5DE-4E37-B64F-26799387F39D}" srcId="{509E174E-A60B-4BE5-AD36-77B0E07E6C1A}" destId="{9BA31138-56E8-44B0-969F-00D528E8FC6E}" srcOrd="3" destOrd="0" parTransId="{CCFA75E6-FB2D-4B6F-A79A-CF0173BEC2F8}" sibTransId="{BDD6E31E-F3E8-4D1C-A77D-600CDC8E0547}"/>
    <dgm:cxn modelId="{ACFFF604-AA53-47B3-96E9-398437FAA9B6}" type="presOf" srcId="{5FEF2C55-67BD-4E83-A3B6-345D5AE9A9D2}" destId="{4C5ACC94-CC5B-4E42-9434-E32CA6D0CC78}" srcOrd="0" destOrd="3" presId="urn:microsoft.com/office/officeart/2005/8/layout/hList1"/>
    <dgm:cxn modelId="{F0676D88-BCD0-47A6-BCA8-B43A6F0006F9}" type="presParOf" srcId="{FAAC29FD-14C7-42B5-86F0-23D56B397ED7}" destId="{67587E6D-8583-42DD-A615-6A6D60746D15}" srcOrd="0" destOrd="0" presId="urn:microsoft.com/office/officeart/2005/8/layout/hList1"/>
    <dgm:cxn modelId="{2F8968F5-2A46-4A45-9CC2-C4C802F85713}" type="presParOf" srcId="{67587E6D-8583-42DD-A615-6A6D60746D15}" destId="{F5CAD119-109D-4BEE-AFE9-1A62660730E4}" srcOrd="0" destOrd="0" presId="urn:microsoft.com/office/officeart/2005/8/layout/hList1"/>
    <dgm:cxn modelId="{92363989-D7D0-4D5B-87E1-3D1C93A46836}" type="presParOf" srcId="{67587E6D-8583-42DD-A615-6A6D60746D15}" destId="{58BEEFFE-3D3F-4EE3-883B-D644C11C824B}" srcOrd="1" destOrd="0" presId="urn:microsoft.com/office/officeart/2005/8/layout/hList1"/>
    <dgm:cxn modelId="{AAEB7688-93B5-4D99-BE52-6D42FFF41E83}" type="presParOf" srcId="{FAAC29FD-14C7-42B5-86F0-23D56B397ED7}" destId="{5337FAEC-357C-4C4E-8813-174DB2782BA8}" srcOrd="1" destOrd="0" presId="urn:microsoft.com/office/officeart/2005/8/layout/hList1"/>
    <dgm:cxn modelId="{7A656E97-8358-4116-9411-8F4E291EB55C}" type="presParOf" srcId="{FAAC29FD-14C7-42B5-86F0-23D56B397ED7}" destId="{4EE55CD3-046B-42C7-8188-AA2130DD3AEC}" srcOrd="2" destOrd="0" presId="urn:microsoft.com/office/officeart/2005/8/layout/hList1"/>
    <dgm:cxn modelId="{4D6A38DC-20D8-4B94-89A4-6C9124293BB0}" type="presParOf" srcId="{4EE55CD3-046B-42C7-8188-AA2130DD3AEC}" destId="{EA40E43D-E6DA-435C-9873-48860A4F9CCC}" srcOrd="0" destOrd="0" presId="urn:microsoft.com/office/officeart/2005/8/layout/hList1"/>
    <dgm:cxn modelId="{3611783E-F1F4-4933-B77F-E7DF6EB29938}" type="presParOf" srcId="{4EE55CD3-046B-42C7-8188-AA2130DD3AEC}" destId="{8A55EFF3-496E-47A2-B119-BD13C65FB5BA}" srcOrd="1" destOrd="0" presId="urn:microsoft.com/office/officeart/2005/8/layout/hList1"/>
    <dgm:cxn modelId="{87F6F5BB-E651-425B-B1AC-9E275709608D}" type="presParOf" srcId="{FAAC29FD-14C7-42B5-86F0-23D56B397ED7}" destId="{F0A4D903-1518-41D6-BA07-6D207D344D21}" srcOrd="3" destOrd="0" presId="urn:microsoft.com/office/officeart/2005/8/layout/hList1"/>
    <dgm:cxn modelId="{0D72DDD6-092A-4321-8F81-6DF89199F075}" type="presParOf" srcId="{FAAC29FD-14C7-42B5-86F0-23D56B397ED7}" destId="{512C530E-6604-4547-AD41-DA029896AD2E}" srcOrd="4" destOrd="0" presId="urn:microsoft.com/office/officeart/2005/8/layout/hList1"/>
    <dgm:cxn modelId="{D613C76B-B3C2-44A9-BE91-F1B3ECD94DF3}" type="presParOf" srcId="{512C530E-6604-4547-AD41-DA029896AD2E}" destId="{F984D51D-AFF4-4A06-9059-47627F2B326B}" srcOrd="0" destOrd="0" presId="urn:microsoft.com/office/officeart/2005/8/layout/hList1"/>
    <dgm:cxn modelId="{37FBF59B-8213-4BF0-BCF4-0EA0B1FF5AFB}" type="presParOf" srcId="{512C530E-6604-4547-AD41-DA029896AD2E}" destId="{4C5ACC94-CC5B-4E42-9434-E32CA6D0CC78}" srcOrd="1" destOrd="0" presId="urn:microsoft.com/office/officeart/2005/8/layout/hList1"/>
    <dgm:cxn modelId="{12DCEF9A-5C57-40D5-9210-1E7FA051A4AA}" type="presParOf" srcId="{FAAC29FD-14C7-42B5-86F0-23D56B397ED7}" destId="{E7ABE6E8-DADB-4C4E-9714-2D6502D85DFC}" srcOrd="5" destOrd="0" presId="urn:microsoft.com/office/officeart/2005/8/layout/hList1"/>
    <dgm:cxn modelId="{8F21728F-F8A5-4BB6-BEC5-D3CFC7CA7582}" type="presParOf" srcId="{FAAC29FD-14C7-42B5-86F0-23D56B397ED7}" destId="{0B51E0D8-91A8-43BC-B12D-F8F9057F19D6}" srcOrd="6" destOrd="0" presId="urn:microsoft.com/office/officeart/2005/8/layout/hList1"/>
    <dgm:cxn modelId="{05A03A0E-80FE-4BB2-9DB7-A2708D49AF88}" type="presParOf" srcId="{0B51E0D8-91A8-43BC-B12D-F8F9057F19D6}" destId="{8DD766AF-3796-4BA8-90CC-D60090E5D71E}" srcOrd="0" destOrd="0" presId="urn:microsoft.com/office/officeart/2005/8/layout/hList1"/>
    <dgm:cxn modelId="{A9383E07-B416-4A6A-B96A-6B8A282E99C5}" type="presParOf" srcId="{0B51E0D8-91A8-43BC-B12D-F8F9057F19D6}" destId="{8ED9B9D3-2F13-4351-A55B-723713113D84}"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1F841C-E4A8-4930-97BC-F4DFFB5426A9}" type="doc">
      <dgm:prSet loTypeId="urn:microsoft.com/office/officeart/2005/8/layout/matrix2" loCatId="matrix" qsTypeId="urn:microsoft.com/office/officeart/2005/8/quickstyle/simple3" qsCatId="simple" csTypeId="urn:microsoft.com/office/officeart/2005/8/colors/colorful5" csCatId="colorful" phldr="1"/>
      <dgm:spPr/>
      <dgm:t>
        <a:bodyPr/>
        <a:lstStyle/>
        <a:p>
          <a:endParaRPr lang="zh-CN" altLang="en-US"/>
        </a:p>
      </dgm:t>
    </dgm:pt>
    <dgm:pt modelId="{D7A384DA-751F-41D0-9AE6-A2A4E5D6C302}">
      <dgm:prSet phldrT="[文本]" custT="1"/>
      <dgm:spPr/>
      <dgm:t>
        <a:bodyPr/>
        <a:lstStyle/>
        <a:p>
          <a:r>
            <a:rPr lang="zh-CN" altLang="en-US" sz="2400" dirty="0" smtClean="0"/>
            <a:t>兼听</a:t>
          </a:r>
          <a:endParaRPr lang="en-US" altLang="zh-CN" sz="2400" dirty="0" smtClean="0"/>
        </a:p>
        <a:p>
          <a:r>
            <a:rPr lang="zh-CN" altLang="en-US" sz="2400" dirty="0" smtClean="0"/>
            <a:t>并收</a:t>
          </a:r>
          <a:endParaRPr lang="zh-CN" altLang="en-US" sz="2400" dirty="0"/>
        </a:p>
      </dgm:t>
    </dgm:pt>
    <dgm:pt modelId="{BC7C057A-6991-4093-84F8-E658B62E63CC}" cxnId="{0E33B131-CA73-433C-80F0-DED63B188B1E}" type="parTrans">
      <dgm:prSet/>
      <dgm:spPr/>
      <dgm:t>
        <a:bodyPr/>
        <a:lstStyle/>
        <a:p>
          <a:endParaRPr lang="zh-CN" altLang="en-US"/>
        </a:p>
      </dgm:t>
    </dgm:pt>
    <dgm:pt modelId="{2C7CBDB8-73AB-4CE6-87EE-BF1E10B9978E}" cxnId="{0E33B131-CA73-433C-80F0-DED63B188B1E}" type="sibTrans">
      <dgm:prSet/>
      <dgm:spPr/>
      <dgm:t>
        <a:bodyPr/>
        <a:lstStyle/>
        <a:p>
          <a:endParaRPr lang="zh-CN" altLang="en-US"/>
        </a:p>
      </dgm:t>
    </dgm:pt>
    <dgm:pt modelId="{E6AD4D84-5D4B-49F8-AF5C-0E5D23C48336}">
      <dgm:prSet phldrT="[文本]" custT="1"/>
      <dgm:spPr/>
      <dgm:t>
        <a:bodyPr/>
        <a:lstStyle/>
        <a:p>
          <a:r>
            <a:rPr lang="zh-CN" altLang="en-US" sz="2400" dirty="0" smtClean="0"/>
            <a:t>主线</a:t>
          </a:r>
          <a:endParaRPr lang="en-US" altLang="zh-CN" sz="2400" dirty="0" smtClean="0"/>
        </a:p>
        <a:p>
          <a:r>
            <a:rPr lang="zh-CN" altLang="en-US" sz="2400" dirty="0" smtClean="0"/>
            <a:t>贯穿</a:t>
          </a:r>
          <a:endParaRPr lang="zh-CN" altLang="en-US" sz="2400" dirty="0"/>
        </a:p>
      </dgm:t>
    </dgm:pt>
    <dgm:pt modelId="{50351691-BCB6-44DC-B600-0EA7FF0A705E}" cxnId="{233FB3F7-186C-4515-A3B2-DAD8555AB59E}" type="parTrans">
      <dgm:prSet/>
      <dgm:spPr/>
      <dgm:t>
        <a:bodyPr/>
        <a:lstStyle/>
        <a:p>
          <a:endParaRPr lang="zh-CN" altLang="en-US"/>
        </a:p>
      </dgm:t>
    </dgm:pt>
    <dgm:pt modelId="{9515CF24-BC04-40AB-BAC5-E1C05E5CD094}" cxnId="{233FB3F7-186C-4515-A3B2-DAD8555AB59E}" type="sibTrans">
      <dgm:prSet/>
      <dgm:spPr/>
      <dgm:t>
        <a:bodyPr/>
        <a:lstStyle/>
        <a:p>
          <a:endParaRPr lang="zh-CN" altLang="en-US"/>
        </a:p>
      </dgm:t>
    </dgm:pt>
    <dgm:pt modelId="{13845036-FF00-4E8F-A546-2D1C2217EAFA}">
      <dgm:prSet phldrT="[文本]" custT="1"/>
      <dgm:spPr/>
      <dgm:t>
        <a:bodyPr/>
        <a:lstStyle/>
        <a:p>
          <a:r>
            <a:rPr lang="zh-CN" altLang="en-US" sz="2400" dirty="0" smtClean="0"/>
            <a:t>弱项</a:t>
          </a:r>
          <a:endParaRPr lang="en-US" altLang="zh-CN" sz="2400" dirty="0" smtClean="0"/>
        </a:p>
        <a:p>
          <a:r>
            <a:rPr lang="zh-CN" altLang="en-US" sz="2400" dirty="0" smtClean="0"/>
            <a:t>核实</a:t>
          </a:r>
          <a:endParaRPr lang="zh-CN" altLang="en-US" sz="2400" dirty="0"/>
        </a:p>
      </dgm:t>
    </dgm:pt>
    <dgm:pt modelId="{978A4607-E1E5-4A44-A2F0-FD094D2AED36}" cxnId="{81F2B5B4-D0C1-41BF-8783-9C684314F968}" type="parTrans">
      <dgm:prSet/>
      <dgm:spPr/>
      <dgm:t>
        <a:bodyPr/>
        <a:lstStyle/>
        <a:p>
          <a:endParaRPr lang="zh-CN" altLang="en-US"/>
        </a:p>
      </dgm:t>
    </dgm:pt>
    <dgm:pt modelId="{D91AD350-06BE-48DD-B675-4B6AEC7C1546}" cxnId="{81F2B5B4-D0C1-41BF-8783-9C684314F968}" type="sibTrans">
      <dgm:prSet/>
      <dgm:spPr/>
      <dgm:t>
        <a:bodyPr/>
        <a:lstStyle/>
        <a:p>
          <a:endParaRPr lang="zh-CN" altLang="en-US"/>
        </a:p>
      </dgm:t>
    </dgm:pt>
    <dgm:pt modelId="{589C45DE-D8AD-415E-AAC5-33F2369396DB}">
      <dgm:prSet phldrT="[文本]" custT="1"/>
      <dgm:spPr/>
      <dgm:t>
        <a:bodyPr/>
        <a:lstStyle/>
        <a:p>
          <a:r>
            <a:rPr lang="zh-CN" altLang="en-US" sz="2400" dirty="0" smtClean="0"/>
            <a:t>上下</a:t>
          </a:r>
          <a:endParaRPr lang="en-US" altLang="zh-CN" sz="2400" dirty="0" smtClean="0"/>
        </a:p>
        <a:p>
          <a:r>
            <a:rPr lang="zh-CN" altLang="en-US" sz="2400" dirty="0" smtClean="0"/>
            <a:t>贯通</a:t>
          </a:r>
          <a:endParaRPr lang="zh-CN" altLang="en-US" sz="2400" dirty="0"/>
        </a:p>
      </dgm:t>
    </dgm:pt>
    <dgm:pt modelId="{BE543BE3-663D-4DAC-A416-1D7E0C635484}" cxnId="{7B771552-64BA-432C-B3B7-C4DF2CA8D3D3}" type="parTrans">
      <dgm:prSet/>
      <dgm:spPr/>
      <dgm:t>
        <a:bodyPr/>
        <a:lstStyle/>
        <a:p>
          <a:endParaRPr lang="zh-CN" altLang="en-US"/>
        </a:p>
      </dgm:t>
    </dgm:pt>
    <dgm:pt modelId="{CE958877-D735-44B7-9092-84D8E9E2BCE2}" cxnId="{7B771552-64BA-432C-B3B7-C4DF2CA8D3D3}" type="sibTrans">
      <dgm:prSet/>
      <dgm:spPr/>
      <dgm:t>
        <a:bodyPr/>
        <a:lstStyle/>
        <a:p>
          <a:endParaRPr lang="zh-CN" altLang="en-US"/>
        </a:p>
      </dgm:t>
    </dgm:pt>
    <dgm:pt modelId="{D1C6C45B-950B-4116-998F-B2AF218C03BF}" type="pres">
      <dgm:prSet presAssocID="{A11F841C-E4A8-4930-97BC-F4DFFB5426A9}" presName="matrix" presStyleCnt="0">
        <dgm:presLayoutVars>
          <dgm:chMax val="1"/>
          <dgm:dir/>
          <dgm:resizeHandles val="exact"/>
        </dgm:presLayoutVars>
      </dgm:prSet>
      <dgm:spPr/>
      <dgm:t>
        <a:bodyPr/>
        <a:lstStyle/>
        <a:p>
          <a:endParaRPr lang="zh-CN" altLang="en-US"/>
        </a:p>
      </dgm:t>
    </dgm:pt>
    <dgm:pt modelId="{3D6608B4-F131-46E2-B9A9-5334E4BA5597}" type="pres">
      <dgm:prSet presAssocID="{A11F841C-E4A8-4930-97BC-F4DFFB5426A9}" presName="axisShape" presStyleLbl="bgShp" presStyleIdx="0" presStyleCnt="1" custLinFactNeighborY="-2904"/>
      <dgm:spPr/>
    </dgm:pt>
    <dgm:pt modelId="{FCEBDAFF-D6E6-4D62-8C14-2EB201043DAF}" type="pres">
      <dgm:prSet presAssocID="{A11F841C-E4A8-4930-97BC-F4DFFB5426A9}" presName="rect1" presStyleLbl="node1" presStyleIdx="0" presStyleCnt="4">
        <dgm:presLayoutVars>
          <dgm:chMax val="0"/>
          <dgm:chPref val="0"/>
          <dgm:bulletEnabled val="1"/>
        </dgm:presLayoutVars>
      </dgm:prSet>
      <dgm:spPr/>
      <dgm:t>
        <a:bodyPr/>
        <a:lstStyle/>
        <a:p>
          <a:endParaRPr lang="zh-CN" altLang="en-US"/>
        </a:p>
      </dgm:t>
    </dgm:pt>
    <dgm:pt modelId="{F2889D5A-3AEF-49FF-9BAE-72737CE8EA8B}" type="pres">
      <dgm:prSet presAssocID="{A11F841C-E4A8-4930-97BC-F4DFFB5426A9}" presName="rect2" presStyleLbl="node1" presStyleIdx="1" presStyleCnt="4">
        <dgm:presLayoutVars>
          <dgm:chMax val="0"/>
          <dgm:chPref val="0"/>
          <dgm:bulletEnabled val="1"/>
        </dgm:presLayoutVars>
      </dgm:prSet>
      <dgm:spPr/>
      <dgm:t>
        <a:bodyPr/>
        <a:lstStyle/>
        <a:p>
          <a:endParaRPr lang="zh-CN" altLang="en-US"/>
        </a:p>
      </dgm:t>
    </dgm:pt>
    <dgm:pt modelId="{930F01A9-AE07-4D1A-BF2A-1D46F5BE7F6E}" type="pres">
      <dgm:prSet presAssocID="{A11F841C-E4A8-4930-97BC-F4DFFB5426A9}" presName="rect3" presStyleLbl="node1" presStyleIdx="2" presStyleCnt="4">
        <dgm:presLayoutVars>
          <dgm:chMax val="0"/>
          <dgm:chPref val="0"/>
          <dgm:bulletEnabled val="1"/>
        </dgm:presLayoutVars>
      </dgm:prSet>
      <dgm:spPr/>
      <dgm:t>
        <a:bodyPr/>
        <a:lstStyle/>
        <a:p>
          <a:endParaRPr lang="zh-CN" altLang="en-US"/>
        </a:p>
      </dgm:t>
    </dgm:pt>
    <dgm:pt modelId="{62AD6886-BBAF-4328-945D-578C61A5B9E6}" type="pres">
      <dgm:prSet presAssocID="{A11F841C-E4A8-4930-97BC-F4DFFB5426A9}" presName="rect4" presStyleLbl="node1" presStyleIdx="3" presStyleCnt="4">
        <dgm:presLayoutVars>
          <dgm:chMax val="0"/>
          <dgm:chPref val="0"/>
          <dgm:bulletEnabled val="1"/>
        </dgm:presLayoutVars>
      </dgm:prSet>
      <dgm:spPr/>
      <dgm:t>
        <a:bodyPr/>
        <a:lstStyle/>
        <a:p>
          <a:endParaRPr lang="zh-CN" altLang="en-US"/>
        </a:p>
      </dgm:t>
    </dgm:pt>
  </dgm:ptLst>
  <dgm:cxnLst>
    <dgm:cxn modelId="{C2857D21-2ADF-43AA-8751-7F4D8B4EEED6}" type="presOf" srcId="{13845036-FF00-4E8F-A546-2D1C2217EAFA}" destId="{930F01A9-AE07-4D1A-BF2A-1D46F5BE7F6E}" srcOrd="0" destOrd="0" presId="urn:microsoft.com/office/officeart/2005/8/layout/matrix2"/>
    <dgm:cxn modelId="{233FB3F7-186C-4515-A3B2-DAD8555AB59E}" srcId="{A11F841C-E4A8-4930-97BC-F4DFFB5426A9}" destId="{E6AD4D84-5D4B-49F8-AF5C-0E5D23C48336}" srcOrd="1" destOrd="0" parTransId="{50351691-BCB6-44DC-B600-0EA7FF0A705E}" sibTransId="{9515CF24-BC04-40AB-BAC5-E1C05E5CD094}"/>
    <dgm:cxn modelId="{8768D134-11C1-46E1-8533-DBF102E58ED5}" type="presOf" srcId="{A11F841C-E4A8-4930-97BC-F4DFFB5426A9}" destId="{D1C6C45B-950B-4116-998F-B2AF218C03BF}" srcOrd="0" destOrd="0" presId="urn:microsoft.com/office/officeart/2005/8/layout/matrix2"/>
    <dgm:cxn modelId="{31F15CAA-DB29-4133-9537-34E61F3E4CB1}" type="presOf" srcId="{589C45DE-D8AD-415E-AAC5-33F2369396DB}" destId="{62AD6886-BBAF-4328-945D-578C61A5B9E6}" srcOrd="0" destOrd="0" presId="urn:microsoft.com/office/officeart/2005/8/layout/matrix2"/>
    <dgm:cxn modelId="{81F2B5B4-D0C1-41BF-8783-9C684314F968}" srcId="{A11F841C-E4A8-4930-97BC-F4DFFB5426A9}" destId="{13845036-FF00-4E8F-A546-2D1C2217EAFA}" srcOrd="2" destOrd="0" parTransId="{978A4607-E1E5-4A44-A2F0-FD094D2AED36}" sibTransId="{D91AD350-06BE-48DD-B675-4B6AEC7C1546}"/>
    <dgm:cxn modelId="{7B771552-64BA-432C-B3B7-C4DF2CA8D3D3}" srcId="{A11F841C-E4A8-4930-97BC-F4DFFB5426A9}" destId="{589C45DE-D8AD-415E-AAC5-33F2369396DB}" srcOrd="3" destOrd="0" parTransId="{BE543BE3-663D-4DAC-A416-1D7E0C635484}" sibTransId="{CE958877-D735-44B7-9092-84D8E9E2BCE2}"/>
    <dgm:cxn modelId="{E0DA4371-BE91-4191-A237-6D95E86E664C}" type="presOf" srcId="{E6AD4D84-5D4B-49F8-AF5C-0E5D23C48336}" destId="{F2889D5A-3AEF-49FF-9BAE-72737CE8EA8B}" srcOrd="0" destOrd="0" presId="urn:microsoft.com/office/officeart/2005/8/layout/matrix2"/>
    <dgm:cxn modelId="{0E33B131-CA73-433C-80F0-DED63B188B1E}" srcId="{A11F841C-E4A8-4930-97BC-F4DFFB5426A9}" destId="{D7A384DA-751F-41D0-9AE6-A2A4E5D6C302}" srcOrd="0" destOrd="0" parTransId="{BC7C057A-6991-4093-84F8-E658B62E63CC}" sibTransId="{2C7CBDB8-73AB-4CE6-87EE-BF1E10B9978E}"/>
    <dgm:cxn modelId="{DD99A5E8-7749-4FE8-A942-91BE4EC7FDFF}" type="presOf" srcId="{D7A384DA-751F-41D0-9AE6-A2A4E5D6C302}" destId="{FCEBDAFF-D6E6-4D62-8C14-2EB201043DAF}" srcOrd="0" destOrd="0" presId="urn:microsoft.com/office/officeart/2005/8/layout/matrix2"/>
    <dgm:cxn modelId="{54C967F5-0E56-4A97-ABF9-88E471769CB7}" type="presParOf" srcId="{D1C6C45B-950B-4116-998F-B2AF218C03BF}" destId="{3D6608B4-F131-46E2-B9A9-5334E4BA5597}" srcOrd="0" destOrd="0" presId="urn:microsoft.com/office/officeart/2005/8/layout/matrix2"/>
    <dgm:cxn modelId="{66E5BCAB-964D-4B3E-85B1-7B8A63BC6F16}" type="presParOf" srcId="{D1C6C45B-950B-4116-998F-B2AF218C03BF}" destId="{FCEBDAFF-D6E6-4D62-8C14-2EB201043DAF}" srcOrd="1" destOrd="0" presId="urn:microsoft.com/office/officeart/2005/8/layout/matrix2"/>
    <dgm:cxn modelId="{16BF4DB6-A6B3-4307-ACA4-E2546F96A654}" type="presParOf" srcId="{D1C6C45B-950B-4116-998F-B2AF218C03BF}" destId="{F2889D5A-3AEF-49FF-9BAE-72737CE8EA8B}" srcOrd="2" destOrd="0" presId="urn:microsoft.com/office/officeart/2005/8/layout/matrix2"/>
    <dgm:cxn modelId="{278A2EFB-CB60-41D7-A7D7-058BE26C8B00}" type="presParOf" srcId="{D1C6C45B-950B-4116-998F-B2AF218C03BF}" destId="{930F01A9-AE07-4D1A-BF2A-1D46F5BE7F6E}" srcOrd="3" destOrd="0" presId="urn:microsoft.com/office/officeart/2005/8/layout/matrix2"/>
    <dgm:cxn modelId="{915DC070-D350-47B8-A461-DF9AF1D4639F}" type="presParOf" srcId="{D1C6C45B-950B-4116-998F-B2AF218C03BF}" destId="{62AD6886-BBAF-4328-945D-578C61A5B9E6}" srcOrd="4" destOrd="0" presId="urn:microsoft.com/office/officeart/2005/8/layout/matrix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266" name="Rectangle 2"/>
          <p:cNvSpPr>
            <a:spLocks noGrp="1" noChangeArrowheads="1"/>
          </p:cNvSpPr>
          <p:nvPr>
            <p:ph type="hdr" sz="quarter"/>
          </p:nvPr>
        </p:nvSpPr>
        <p:spPr bwMode="auto">
          <a:xfrm>
            <a:off x="0" y="0"/>
            <a:ext cx="2971800" cy="497364"/>
          </a:xfrm>
          <a:prstGeom prst="rect">
            <a:avLst/>
          </a:prstGeom>
          <a:noFill/>
          <a:ln w="9525">
            <a:noFill/>
            <a:miter lim="800000"/>
          </a:ln>
          <a:effectLst/>
        </p:spPr>
        <p:txBody>
          <a:bodyPr vert="horz" wrap="square" lIns="91440" tIns="45720" rIns="91440" bIns="45720" numCol="1" anchor="t" anchorCtr="0" compatLnSpc="1"/>
          <a:lstStyle>
            <a:lvl1pPr algn="l">
              <a:defRPr sz="1200" smtClean="0">
                <a:latin typeface="Calibri" panose="020F0502020204030204" pitchFamily="34" charset="0"/>
              </a:defRPr>
            </a:lvl1pPr>
          </a:lstStyle>
          <a:p>
            <a:pPr>
              <a:defRPr/>
            </a:pPr>
            <a:endParaRPr lang="zh-CN" altLang="en-US"/>
          </a:p>
        </p:txBody>
      </p:sp>
      <p:sp>
        <p:nvSpPr>
          <p:cNvPr id="139267" name="Rectangle 3"/>
          <p:cNvSpPr>
            <a:spLocks noGrp="1" noChangeArrowheads="1"/>
          </p:cNvSpPr>
          <p:nvPr>
            <p:ph type="dt" sz="quarter" idx="1"/>
          </p:nvPr>
        </p:nvSpPr>
        <p:spPr bwMode="auto">
          <a:xfrm>
            <a:off x="3884613" y="0"/>
            <a:ext cx="2971800" cy="497364"/>
          </a:xfrm>
          <a:prstGeom prst="rect">
            <a:avLst/>
          </a:prstGeom>
          <a:noFill/>
          <a:ln w="9525">
            <a:noFill/>
            <a:miter lim="800000"/>
          </a:ln>
          <a:effectLst/>
        </p:spPr>
        <p:txBody>
          <a:bodyPr vert="horz" wrap="square" lIns="91440" tIns="45720" rIns="91440" bIns="45720" numCol="1" anchor="t" anchorCtr="0" compatLnSpc="1"/>
          <a:lstStyle>
            <a:lvl1pPr algn="r">
              <a:defRPr sz="1200" smtClean="0">
                <a:latin typeface="Calibri" panose="020F0502020204030204" pitchFamily="34" charset="0"/>
              </a:defRPr>
            </a:lvl1pPr>
          </a:lstStyle>
          <a:p>
            <a:pPr>
              <a:defRPr/>
            </a:pPr>
            <a:fld id="{265044F8-C917-4048-A500-97C162DC3FC2}" type="datetime1">
              <a:rPr lang="zh-CN" altLang="en-US"/>
            </a:fld>
            <a:endParaRPr lang="en-US" altLang="zh-CN"/>
          </a:p>
        </p:txBody>
      </p:sp>
      <p:sp>
        <p:nvSpPr>
          <p:cNvPr id="139268" name="Rectangle 4"/>
          <p:cNvSpPr>
            <a:spLocks noGrp="1" noChangeArrowheads="1"/>
          </p:cNvSpPr>
          <p:nvPr>
            <p:ph type="ftr" sz="quarter" idx="2"/>
          </p:nvPr>
        </p:nvSpPr>
        <p:spPr bwMode="auto">
          <a:xfrm>
            <a:off x="0" y="9448185"/>
            <a:ext cx="2971800" cy="497364"/>
          </a:xfrm>
          <a:prstGeom prst="rect">
            <a:avLst/>
          </a:prstGeom>
          <a:noFill/>
          <a:ln w="9525">
            <a:noFill/>
            <a:miter lim="800000"/>
          </a:ln>
          <a:effectLst/>
        </p:spPr>
        <p:txBody>
          <a:bodyPr vert="horz" wrap="square" lIns="91440" tIns="45720" rIns="91440" bIns="45720" numCol="1" anchor="b" anchorCtr="0" compatLnSpc="1"/>
          <a:lstStyle>
            <a:lvl1pPr algn="l">
              <a:defRPr sz="1200" smtClean="0">
                <a:latin typeface="Calibri" panose="020F0502020204030204" pitchFamily="34" charset="0"/>
              </a:defRPr>
            </a:lvl1pPr>
          </a:lstStyle>
          <a:p>
            <a:pPr>
              <a:defRPr/>
            </a:pPr>
            <a:endParaRPr lang="en-US" altLang="zh-CN"/>
          </a:p>
        </p:txBody>
      </p:sp>
      <p:sp>
        <p:nvSpPr>
          <p:cNvPr id="139269" name="Rectangle 5"/>
          <p:cNvSpPr>
            <a:spLocks noGrp="1" noChangeArrowheads="1"/>
          </p:cNvSpPr>
          <p:nvPr>
            <p:ph type="sldNum" sz="quarter" idx="3"/>
          </p:nvPr>
        </p:nvSpPr>
        <p:spPr bwMode="auto">
          <a:xfrm>
            <a:off x="3884613" y="9448185"/>
            <a:ext cx="2971800" cy="497364"/>
          </a:xfrm>
          <a:prstGeom prst="rect">
            <a:avLst/>
          </a:prstGeom>
          <a:noFill/>
          <a:ln w="9525">
            <a:noFill/>
            <a:miter lim="800000"/>
          </a:ln>
          <a:effectLst/>
        </p:spPr>
        <p:txBody>
          <a:bodyPr vert="horz" wrap="square" lIns="91440" tIns="45720" rIns="91440" bIns="45720" numCol="1" anchor="b" anchorCtr="0" compatLnSpc="1"/>
          <a:lstStyle>
            <a:lvl1pPr algn="r">
              <a:defRPr sz="1200" smtClean="0">
                <a:latin typeface="Calibri" panose="020F0502020204030204" pitchFamily="34" charset="0"/>
              </a:defRPr>
            </a:lvl1pPr>
          </a:lstStyle>
          <a:p>
            <a:pPr>
              <a:defRPr/>
            </a:pPr>
            <a:fld id="{97416E13-2741-4A7F-B2E4-163219A48AAB}"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wrap="square" lIns="91440" tIns="45720" rIns="91440" bIns="45720" numCol="1" anchor="t" anchorCtr="0" compatLnSpc="1"/>
          <a:lstStyle>
            <a:lvl1pPr algn="l">
              <a:defRPr sz="1200" smtClean="0">
                <a:latin typeface="Calibri" panose="020F0502020204030204" pitchFamily="34" charset="0"/>
              </a:defRPr>
            </a:lvl1pPr>
          </a:lstStyle>
          <a:p>
            <a:pPr>
              <a:defRPr/>
            </a:pPr>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B21E0DB6-D5F2-40BC-AB31-3AA986CC2855}" type="datetime1">
              <a:rPr lang="zh-CN" altLang="en-US"/>
            </a:fld>
            <a:endParaRPr lang="zh-CN" altLang="en-US"/>
          </a:p>
        </p:txBody>
      </p:sp>
      <p:sp>
        <p:nvSpPr>
          <p:cNvPr id="4" name="幻灯片图像占位符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9448185"/>
            <a:ext cx="2971800" cy="499090"/>
          </a:xfrm>
          <a:prstGeom prst="rect">
            <a:avLst/>
          </a:prstGeom>
        </p:spPr>
        <p:txBody>
          <a:bodyPr vert="horz" wrap="square" lIns="91440" tIns="45720" rIns="91440" bIns="45720" numCol="1" anchor="b" anchorCtr="0" compatLnSpc="1"/>
          <a:lstStyle>
            <a:lvl1pPr algn="l">
              <a:defRPr sz="1200" smtClean="0">
                <a:latin typeface="Calibri" panose="020F0502020204030204" pitchFamily="34" charset="0"/>
              </a:defRPr>
            </a:lvl1pPr>
          </a:lstStyle>
          <a:p>
            <a:pPr>
              <a:defRPr/>
            </a:pPr>
            <a:endParaRPr lang="en-US" altLang="zh-CN"/>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657FFC7-92AD-41C0-9D50-89C230BF19AC}"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6"/>
          <p:cNvSpPr>
            <a:spLocks noGrp="1"/>
          </p:cNvSpPr>
          <p:nvPr>
            <p:ph type="sldNum" sz="quarter" idx="5"/>
          </p:nvPr>
        </p:nvSpPr>
        <p:spPr/>
        <p:txBody>
          <a:bodyPr/>
          <a:lstStyle/>
          <a:p>
            <a:pPr>
              <a:defRPr/>
            </a:pPr>
            <a:fld id="{16C07398-0386-460C-A719-E1180B1823A7}" type="slidenum">
              <a:rPr lang="zh-CN" altLang="en-US"/>
            </a:fld>
            <a:endParaRPr lang="zh-CN" altLang="en-US"/>
          </a:p>
        </p:txBody>
      </p:sp>
      <p:sp>
        <p:nvSpPr>
          <p:cNvPr id="58371" name="幻灯片图像占位符 1"/>
          <p:cNvSpPr>
            <a:spLocks noGrp="1" noRot="1" noChangeAspect="1" noTextEdit="1"/>
          </p:cNvSpPr>
          <p:nvPr>
            <p:ph type="sldImg"/>
          </p:nvPr>
        </p:nvSpPr>
        <p:spPr bwMode="auto">
          <a:noFill/>
          <a:ln>
            <a:solidFill>
              <a:srgbClr val="000000"/>
            </a:solidFill>
            <a:miter lim="800000"/>
          </a:ln>
        </p:spPr>
      </p:sp>
      <p:sp>
        <p:nvSpPr>
          <p:cNvPr id="5837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dirty="0" smtClean="0"/>
          </a:p>
        </p:txBody>
      </p:sp>
      <p:sp>
        <p:nvSpPr>
          <p:cNvPr id="58373" name="灯片编号占位符 3"/>
          <p:cNvSpPr txBox="1">
            <a:spLocks noGrp="1"/>
          </p:cNvSpPr>
          <p:nvPr/>
        </p:nvSpPr>
        <p:spPr bwMode="auto">
          <a:xfrm>
            <a:off x="3884613" y="9448185"/>
            <a:ext cx="2971800" cy="499090"/>
          </a:xfrm>
          <a:prstGeom prst="rect">
            <a:avLst/>
          </a:prstGeom>
          <a:noFill/>
          <a:ln w="9525">
            <a:noFill/>
            <a:miter lim="800000"/>
          </a:ln>
        </p:spPr>
        <p:txBody>
          <a:bodyPr anchor="b"/>
          <a:lstStyle/>
          <a:p>
            <a:pPr algn="r"/>
            <a:fld id="{E3B0DD8E-5391-4EEE-AE98-F6A122249511}" type="slidenum">
              <a:rPr lang="zh-CN" altLang="en-US" sz="1200">
                <a:latin typeface="Calibri" panose="020F0502020204030204" pitchFamily="34" charset="0"/>
              </a:rPr>
            </a:fld>
            <a:endParaRPr lang="en-US" altLang="zh-CN"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FB8CB74-6BD4-4357-9E57-8EFC28392304}" type="slidenum">
              <a:rPr lang="en-US" altLang="zh-CN" smtClean="0"/>
            </a:fld>
            <a:endParaRPr lang="en-US" altLang="zh-CN" smtClean="0"/>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FB8CB74-6BD4-4357-9E57-8EFC28392304}" type="slidenum">
              <a:rPr lang="en-US" altLang="zh-CN" smtClean="0"/>
            </a:fld>
            <a:endParaRPr lang="en-US" altLang="zh-CN" smtClean="0"/>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6FB8CB74-6BD4-4357-9E57-8EFC28392304}" type="slidenum">
              <a:rPr lang="en-US" altLang="zh-CN" smtClean="0"/>
            </a:fld>
            <a:endParaRPr lang="en-US" altLang="zh-CN" smtClean="0"/>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CB43B1B-5D0D-4256-916B-CCA57FB4C631}"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924CBCC-88E7-4FE2-815B-1D46C93829F2}"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485688E-C289-451C-AE86-1C4DA06EBAC2}"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199C368-208A-4529-897F-7A47AD3DB2A4}"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4154ED0-6EB3-4BC6-ACAE-9D08399A3A32}"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841526-DACE-4327-A417-765EBB6FEA1F}"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3CE96AF-1875-45C5-97DA-6CA6BEE7505D}"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73C6417-1959-4ABF-A729-9306BA515AB6}"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淡蓝">
    <p:spTree>
      <p:nvGrpSpPr>
        <p:cNvPr id="1" name=""/>
        <p:cNvGrpSpPr/>
        <p:nvPr/>
      </p:nvGrpSpPr>
      <p:grpSpPr>
        <a:xfrm>
          <a:off x="0" y="0"/>
          <a:ext cx="0" cy="0"/>
          <a:chOff x="0" y="0"/>
          <a:chExt cx="0" cy="0"/>
        </a:xfrm>
      </p:grpSpPr>
      <p:sp>
        <p:nvSpPr>
          <p:cNvPr id="12" name="日期占位符 11"/>
          <p:cNvSpPr>
            <a:spLocks noGrp="1"/>
          </p:cNvSpPr>
          <p:nvPr>
            <p:ph type="dt" sz="half" idx="10"/>
          </p:nvPr>
        </p:nvSpPr>
        <p:spPr>
          <a:xfrm>
            <a:off x="457200" y="6356350"/>
            <a:ext cx="2133600" cy="365125"/>
          </a:xfrm>
          <a:prstGeom prst="rect">
            <a:avLst/>
          </a:prstGeom>
        </p:spPr>
        <p:txBody>
          <a:bodyPr/>
          <a:lstStyle/>
          <a:p>
            <a:pPr>
              <a:defRPr/>
            </a:pPr>
            <a:fld id="{ABD4AC4A-DF3C-4DC5-BD05-AB579ECF9A78}" type="datetime1">
              <a:rPr lang="zh-CN" altLang="en-US" smtClean="0"/>
            </a:fld>
            <a:endParaRPr lang="zh-CN" altLang="en-US"/>
          </a:p>
        </p:txBody>
      </p:sp>
      <p:sp>
        <p:nvSpPr>
          <p:cNvPr id="13" name="灯片编号占位符 12"/>
          <p:cNvSpPr>
            <a:spLocks noGrp="1"/>
          </p:cNvSpPr>
          <p:nvPr>
            <p:ph type="sldNum" sz="quarter" idx="11"/>
          </p:nvPr>
        </p:nvSpPr>
        <p:spPr>
          <a:xfrm>
            <a:off x="7010432" y="6500835"/>
            <a:ext cx="2133600" cy="428628"/>
          </a:xfrm>
        </p:spPr>
        <p:txBody>
          <a:bodyPr/>
          <a:lstStyle>
            <a:lvl1pPr>
              <a:defRPr sz="1500" baseline="0"/>
            </a:lvl1pPr>
          </a:lstStyle>
          <a:p>
            <a:pPr>
              <a:defRPr/>
            </a:pPr>
            <a:fld id="{F34F209F-7364-4BEE-B0C4-76D6E8CB9558}" type="slidenum">
              <a:rPr lang="zh-CN" altLang="en-US" smtClean="0"/>
            </a:fld>
            <a:endParaRPr lang="zh-CN" altLang="en-US" dirty="0"/>
          </a:p>
        </p:txBody>
      </p:sp>
      <p:sp>
        <p:nvSpPr>
          <p:cNvPr id="14" name="页脚占位符 13"/>
          <p:cNvSpPr>
            <a:spLocks noGrp="1"/>
          </p:cNvSpPr>
          <p:nvPr>
            <p:ph type="ftr" sz="quarter" idx="12"/>
          </p:nvPr>
        </p:nvSpPr>
        <p:spPr>
          <a:xfrm>
            <a:off x="3124200" y="6356350"/>
            <a:ext cx="2895600" cy="365125"/>
          </a:xfrm>
          <a:prstGeom prst="rect">
            <a:avLst/>
          </a:prstGeom>
        </p:spPr>
        <p:txBody>
          <a:bodyPr/>
          <a:lstStyle/>
          <a:p>
            <a:pPr>
              <a:defRPr/>
            </a:pP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B4AE986-F070-4BF1-A48E-77D8EEE2A74A}"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7ED9DD7-5900-487B-B722-D562011DD4C9}"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6A75A74-4090-47E9-B28D-550CEE4DF224}"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1940E75-AE82-4D95-977B-361AFD8AAC0F}"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C87E3591-CBC3-4C8D-B107-7569CC3B3411}"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48E2B2-55EF-487C-A83C-265D12110171}"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F6B1AABC-2FFC-42F8-96FC-48D00D83F5CA}"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25B2AB0-48C9-4327-94D5-3CDEF252A7B1}"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EEB43DF-4871-491D-BAF8-B27CFEAAAD5F}" type="datetime1">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9203856-1A07-4D61-8C22-98376D2A73A9}"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D7538E58-6E83-4C18-8961-8CA12F64E15A}" type="datetime1">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AF1D46B-6FD4-44CD-A8E6-20EC323FDE83}"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7F22824-B6C1-4D88-B093-482EA681808B}"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5346D63-0CDA-4E21-A10F-AC5B175489D1}"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016BD81B-9905-451D-97F1-99AECF7A28D3}" type="datetime1">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EA01FC8-8CE2-40BD-B75C-BE20BDB68E51}"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10668648-BC25-47B0-AE6C-6E601D2FB49A}"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73E7AAB9-A395-4A23-A7B4-B3F4CCBD3B6F}"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B290F846-0874-4A83-B06B-01BF11FDFEEF}"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567E1DD-C015-4E8F-8347-0FE3BC449E38}"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89EAB59-9CB2-42F9-A56A-EEF2A572FD46}"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A55EA4B-13B7-4D20-871E-F7BDD44D9158}"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5FB462A-F97B-4CA4-A6DE-D4C366353588}"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80278AF-AAF6-4A40-A0BE-FF1998B87BF9}"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3CE96AF-1875-45C5-97DA-6CA6BEE7505D}"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73C6417-1959-4ABF-A729-9306BA515AB6}"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smtClean="0"/>
          </a:p>
        </p:txBody>
      </p:sp>
      <p:sp>
        <p:nvSpPr>
          <p:cNvPr id="4" name="日期占位符 3"/>
          <p:cNvSpPr>
            <a:spLocks noGrp="1"/>
          </p:cNvSpPr>
          <p:nvPr>
            <p:ph type="dt" sz="half" idx="10"/>
          </p:nvPr>
        </p:nvSpPr>
        <p:spPr/>
        <p:txBody>
          <a:bodyPr/>
          <a:lstStyle>
            <a:lvl1pPr>
              <a:defRPr/>
            </a:lvl1pPr>
          </a:lstStyle>
          <a:p>
            <a:pPr>
              <a:defRPr/>
            </a:pPr>
            <a:fld id="{7E2D2340-73B8-4D0B-A9CD-360D1A079113}"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A3E1750-9F5B-4E9F-BB63-4AA91C0A7FE8}"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F4E0CF83-6F5C-40BE-9FC6-27D13E33E494}"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E9A778-E540-475A-9208-5F0E1BD456D6}"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393869A-20EE-4C4B-9A2D-19D2A51080B2}"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A053C1FB-3036-4842-905D-8753F57F2AF6}"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34D046E0-3CFF-44E4-BD7F-AA455332E275}" type="datetime1">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04AC6C4-21E2-40D6-82EB-7330329ED31B}"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5CD4B075-90DB-4C08-81A0-0358B633EE5D}" type="datetime1">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1BE9BDB1-F9BA-4E53-A669-B6C9CB75D6F2}"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F40B7DD-7306-4F49-87B1-AE9EA237AA03}" type="datetime1">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7590BB6-0ADA-4C74-B70F-3E220EC879C6}"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9C4E007A-85A4-4129-9BE8-ABC85AB4D920}"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027D84B-BDBC-4217-B2C0-89D3E857FF7A}"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B9A55416-A22B-4345-85BC-40B6FC9DFAA3}" type="datetime1">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4A794E9-6620-40C7-888D-90A7A3D541A9}"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6" Type="http://schemas.openxmlformats.org/officeDocument/2006/relationships/theme" Target="../theme/theme2.xml"/><Relationship Id="rId15" Type="http://schemas.openxmlformats.org/officeDocument/2006/relationships/image" Target="../media/image2.png"/><Relationship Id="rId14" Type="http://schemas.openxmlformats.org/officeDocument/2006/relationships/image" Target="../media/image3.jpeg"/><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fld id="{002504B3-28B7-4A54-9624-F57892011017}" type="datetime1">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fld id="{C0A59F22-E757-4094-A088-EBD066A68FE8}" type="slidenum">
              <a:rPr lang="zh-CN" altLang="en-US"/>
            </a:fld>
            <a:endParaRPr lang="zh-CN" altLang="en-US"/>
          </a:p>
        </p:txBody>
      </p:sp>
      <p:pic>
        <p:nvPicPr>
          <p:cNvPr id="1029" name="图片 28" descr="logo.png"/>
          <p:cNvPicPr>
            <a:picLocks noChangeAspect="1"/>
          </p:cNvPicPr>
          <p:nvPr userDrawn="1"/>
        </p:nvPicPr>
        <p:blipFill>
          <a:blip r:embed="rId15" cstate="print"/>
          <a:srcRect/>
          <a:stretch>
            <a:fillRect/>
          </a:stretch>
        </p:blipFill>
        <p:spPr bwMode="auto">
          <a:xfrm>
            <a:off x="7786688" y="71438"/>
            <a:ext cx="1239837" cy="1214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051"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fld id="{FD222359-FF6C-4A2F-A58E-D05819C7A7AA}" type="datetime1">
              <a:rPr lang="zh-CN" altLang="en-US"/>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latinLnBrk="0">
              <a:spcBef>
                <a:spcPts val="0"/>
              </a:spcBef>
              <a:spcAft>
                <a:spcPts val="0"/>
              </a:spcAft>
              <a:defRPr kumimoji="0" sz="1200" b="0" i="0">
                <a:solidFill>
                  <a:schemeClr val="tx1">
                    <a:tint val="75000"/>
                  </a:schemeClr>
                </a:solidFill>
                <a:latin typeface="+mn-lt"/>
                <a:ea typeface="+mn-ea"/>
                <a:cs typeface="+mn-cs"/>
              </a:defRPr>
            </a:lvl1pPr>
          </a:lstStyle>
          <a:p>
            <a:pPr>
              <a:defRPr/>
            </a:pPr>
            <a:fld id="{C33DDC03-468E-4425-91DE-74F6D7CCE219}" type="slidenum">
              <a:rPr lang="zh-CN" altLang="en-US"/>
            </a:fld>
            <a:endParaRPr lang="zh-CN" altLang="en-US"/>
          </a:p>
        </p:txBody>
      </p:sp>
      <p:pic>
        <p:nvPicPr>
          <p:cNvPr id="2055" name="图片 28" descr="logo.png"/>
          <p:cNvPicPr>
            <a:picLocks noChangeAspect="1"/>
          </p:cNvPicPr>
          <p:nvPr userDrawn="1"/>
        </p:nvPicPr>
        <p:blipFill>
          <a:blip r:embed="rId15" cstate="print"/>
          <a:srcRect/>
          <a:stretch>
            <a:fillRect/>
          </a:stretch>
        </p:blipFill>
        <p:spPr bwMode="auto">
          <a:xfrm>
            <a:off x="7786688" y="71438"/>
            <a:ext cx="1239837" cy="1214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fontAlgn="base">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6" Type="http://schemas.openxmlformats.org/officeDocument/2006/relationships/slideLayout" Target="../slideLayouts/slideLayout15.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5.xml"/><Relationship Id="rId2" Type="http://schemas.openxmlformats.org/officeDocument/2006/relationships/image" Target="../media/image6.png"/><Relationship Id="rId1"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p:cNvSpPr>
            <a:spLocks noGrp="1"/>
          </p:cNvSpPr>
          <p:nvPr>
            <p:ph type="sldNum" sz="quarter" idx="12"/>
          </p:nvPr>
        </p:nvSpPr>
        <p:spPr/>
        <p:txBody>
          <a:bodyPr/>
          <a:lstStyle/>
          <a:p>
            <a:pPr>
              <a:defRPr/>
            </a:pPr>
            <a:fld id="{1A5B5DE0-1041-49BE-8DE9-9A7DB9A3B690}" type="slidenum">
              <a:rPr lang="zh-CN" altLang="en-US"/>
            </a:fld>
            <a:endParaRPr lang="zh-CN" altLang="en-US"/>
          </a:p>
        </p:txBody>
      </p:sp>
      <p:sp>
        <p:nvSpPr>
          <p:cNvPr id="3" name="文本框 2"/>
          <p:cNvSpPr txBox="1">
            <a:spLocks noChangeArrowheads="1"/>
          </p:cNvSpPr>
          <p:nvPr/>
        </p:nvSpPr>
        <p:spPr bwMode="auto">
          <a:xfrm>
            <a:off x="376877" y="1343972"/>
            <a:ext cx="8353425" cy="2400657"/>
          </a:xfrm>
          <a:prstGeom prst="rect">
            <a:avLst/>
          </a:prstGeom>
          <a:noFill/>
          <a:ln w="9525">
            <a:noFill/>
            <a:miter lim="800000"/>
          </a:ln>
          <a:effectLst>
            <a:outerShdw dist="35921" dir="2700000" algn="ctr" rotWithShape="0">
              <a:srgbClr val="808080">
                <a:alpha val="50000"/>
              </a:srgbClr>
            </a:outerShdw>
          </a:effectLst>
        </p:spPr>
        <p:txBody>
          <a:bodyPr>
            <a:spAutoFit/>
          </a:bodyPr>
          <a:lstStyle/>
          <a:p>
            <a:pPr>
              <a:lnSpc>
                <a:spcPct val="125000"/>
              </a:lnSpc>
              <a:defRPr/>
            </a:pPr>
            <a:r>
              <a:rPr lang="zh-CN" altLang="en-US" sz="6000" b="1" dirty="0" smtClean="0">
                <a:solidFill>
                  <a:srgbClr val="C00000"/>
                </a:solidFill>
                <a:effectLst>
                  <a:outerShdw blurRad="38100" dist="38100" dir="2700000" algn="tl">
                    <a:srgbClr val="000000">
                      <a:alpha val="43137"/>
                    </a:srgbClr>
                  </a:outerShdw>
                </a:effectLst>
                <a:latin typeface="Antique Olive Compact" panose="02010600030101010101" pitchFamily="34" charset="0"/>
                <a:ea typeface="华文中宋" panose="02010600040101010101" pitchFamily="2" charset="-122"/>
              </a:rPr>
              <a:t>审核评估内涵与</a:t>
            </a:r>
            <a:endParaRPr lang="en-US" altLang="zh-CN" sz="6000" b="1" dirty="0" smtClean="0">
              <a:solidFill>
                <a:srgbClr val="C00000"/>
              </a:solidFill>
              <a:effectLst>
                <a:outerShdw blurRad="38100" dist="38100" dir="2700000" algn="tl">
                  <a:srgbClr val="000000">
                    <a:alpha val="43137"/>
                  </a:srgbClr>
                </a:outerShdw>
              </a:effectLst>
              <a:latin typeface="Antique Olive Compact" panose="02010600030101010101" pitchFamily="34" charset="0"/>
              <a:ea typeface="华文中宋" panose="02010600040101010101" pitchFamily="2" charset="-122"/>
            </a:endParaRPr>
          </a:p>
          <a:p>
            <a:pPr>
              <a:lnSpc>
                <a:spcPct val="125000"/>
              </a:lnSpc>
              <a:defRPr/>
            </a:pPr>
            <a:r>
              <a:rPr lang="zh-CN" altLang="en-US" sz="6000" b="1" dirty="0" smtClean="0">
                <a:solidFill>
                  <a:srgbClr val="C00000"/>
                </a:solidFill>
                <a:effectLst>
                  <a:outerShdw blurRad="38100" dist="38100" dir="2700000" algn="tl">
                    <a:srgbClr val="000000">
                      <a:alpha val="43137"/>
                    </a:srgbClr>
                  </a:outerShdw>
                </a:effectLst>
                <a:latin typeface="Antique Olive Compact" panose="02010600030101010101" pitchFamily="34" charset="0"/>
                <a:ea typeface="华文中宋" panose="02010600040101010101" pitchFamily="2" charset="-122"/>
              </a:rPr>
              <a:t>学校评建工作要点</a:t>
            </a:r>
            <a:endParaRPr lang="zh-CN" altLang="en-US" sz="6000" b="1" dirty="0">
              <a:solidFill>
                <a:srgbClr val="C00000"/>
              </a:solidFill>
              <a:effectLst>
                <a:outerShdw blurRad="38100" dist="38100" dir="2700000" algn="tl">
                  <a:srgbClr val="000000">
                    <a:alpha val="43137"/>
                  </a:srgbClr>
                </a:outerShdw>
              </a:effectLst>
              <a:latin typeface="Antique Olive Compact" panose="02010600030101010101" pitchFamily="34" charset="0"/>
              <a:ea typeface="华文中宋" panose="02010600040101010101" pitchFamily="2" charset="-122"/>
            </a:endParaRPr>
          </a:p>
        </p:txBody>
      </p:sp>
      <p:sp>
        <p:nvSpPr>
          <p:cNvPr id="6147" name="Text Box 3"/>
          <p:cNvSpPr txBox="1">
            <a:spLocks noChangeArrowheads="1"/>
          </p:cNvSpPr>
          <p:nvPr/>
        </p:nvSpPr>
        <p:spPr bwMode="auto">
          <a:xfrm>
            <a:off x="3220872" y="4764405"/>
            <a:ext cx="5231931" cy="1495794"/>
          </a:xfrm>
          <a:prstGeom prst="rect">
            <a:avLst/>
          </a:prstGeom>
          <a:noFill/>
          <a:ln w="9525">
            <a:noFill/>
            <a:miter lim="800000"/>
          </a:ln>
          <a:effectLst/>
        </p:spPr>
        <p:txBody>
          <a:bodyPr wrap="square">
            <a:spAutoFit/>
          </a:bodyPr>
          <a:lstStyle/>
          <a:p>
            <a:pPr>
              <a:lnSpc>
                <a:spcPct val="120000"/>
              </a:lnSpc>
              <a:spcBef>
                <a:spcPts val="0"/>
              </a:spcBef>
              <a:defRPr/>
            </a:pPr>
            <a:r>
              <a:rPr lang="zh-CN" altLang="en-US" sz="2800" b="1" dirty="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李志</a:t>
            </a:r>
            <a:r>
              <a:rPr lang="zh-CN" altLang="en-US" sz="28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宏</a:t>
            </a:r>
            <a:endParaRPr lang="zh-CN" altLang="en-US" sz="2800" b="1" dirty="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a:lnSpc>
                <a:spcPct val="120000"/>
              </a:lnSpc>
              <a:spcBef>
                <a:spcPts val="0"/>
              </a:spcBef>
              <a:defRPr/>
            </a:pPr>
            <a:r>
              <a:rPr lang="en-US" altLang="zh-CN" sz="2400" b="1" dirty="0">
                <a:solidFill>
                  <a:srgbClr val="C00000"/>
                </a:solidFill>
                <a:effectLst>
                  <a:outerShdw blurRad="38100" dist="38100" dir="2700000" algn="tl">
                    <a:srgbClr val="C0C0C0"/>
                  </a:outerShdw>
                </a:effectLst>
                <a:latin typeface="宋体" panose="02010600030101010101" pitchFamily="2" charset="-122"/>
              </a:rPr>
              <a:t> </a:t>
            </a:r>
            <a:r>
              <a:rPr lang="en-US" altLang="zh-CN" sz="2400" b="1" dirty="0" smtClean="0">
                <a:solidFill>
                  <a:srgbClr val="C00000"/>
                </a:solidFill>
                <a:effectLst>
                  <a:outerShdw blurRad="38100" dist="38100" dir="2700000" algn="tl">
                    <a:srgbClr val="C0C0C0"/>
                  </a:outerShdw>
                </a:effectLst>
                <a:latin typeface="宋体" panose="02010600030101010101" pitchFamily="2" charset="-122"/>
              </a:rPr>
              <a:t>2017</a:t>
            </a:r>
            <a:r>
              <a:rPr lang="zh-CN" altLang="en-US" sz="2400" b="1" dirty="0" smtClean="0">
                <a:solidFill>
                  <a:srgbClr val="C00000"/>
                </a:solidFill>
                <a:effectLst>
                  <a:outerShdw blurRad="38100" dist="38100" dir="2700000" algn="tl">
                    <a:srgbClr val="C0C0C0"/>
                  </a:outerShdw>
                </a:effectLst>
                <a:latin typeface="宋体" panose="02010600030101010101" pitchFamily="2" charset="-122"/>
              </a:rPr>
              <a:t>年</a:t>
            </a:r>
            <a:r>
              <a:rPr lang="en-US" altLang="zh-CN" sz="2400" b="1" dirty="0" smtClean="0">
                <a:solidFill>
                  <a:srgbClr val="C00000"/>
                </a:solidFill>
                <a:effectLst>
                  <a:outerShdw blurRad="38100" dist="38100" dir="2700000" algn="tl">
                    <a:srgbClr val="C0C0C0"/>
                  </a:outerShdw>
                </a:effectLst>
                <a:latin typeface="宋体" panose="02010600030101010101" pitchFamily="2" charset="-122"/>
              </a:rPr>
              <a:t>5</a:t>
            </a:r>
            <a:r>
              <a:rPr lang="zh-CN" altLang="en-US" sz="2400" b="1" smtClean="0">
                <a:solidFill>
                  <a:srgbClr val="C00000"/>
                </a:solidFill>
                <a:effectLst>
                  <a:outerShdw blurRad="38100" dist="38100" dir="2700000" algn="tl">
                    <a:srgbClr val="C0C0C0"/>
                  </a:outerShdw>
                </a:effectLst>
                <a:latin typeface="宋体" panose="02010600030101010101" pitchFamily="2" charset="-122"/>
              </a:rPr>
              <a:t>月</a:t>
            </a:r>
            <a:endParaRPr lang="en-US" altLang="zh-CN" sz="2400" b="1" dirty="0" smtClean="0">
              <a:solidFill>
                <a:srgbClr val="C00000"/>
              </a:solidFill>
              <a:effectLst>
                <a:outerShdw blurRad="38100" dist="38100" dir="2700000" algn="tl">
                  <a:srgbClr val="C0C0C0"/>
                </a:outerShdw>
              </a:effectLst>
              <a:latin typeface="宋体" panose="02010600030101010101" pitchFamily="2" charset="-122"/>
            </a:endParaRPr>
          </a:p>
          <a:p>
            <a:pPr>
              <a:lnSpc>
                <a:spcPct val="120000"/>
              </a:lnSpc>
              <a:spcBef>
                <a:spcPts val="0"/>
              </a:spcBef>
              <a:defRPr/>
            </a:pPr>
            <a:endParaRPr lang="zh-CN" altLang="en-US" sz="2400" b="1" dirty="0">
              <a:solidFill>
                <a:srgbClr val="C00000"/>
              </a:solidFill>
              <a:effectLst>
                <a:outerShdw blurRad="38100" dist="38100" dir="2700000" algn="tl">
                  <a:srgbClr val="C0C0C0"/>
                </a:outerShdw>
              </a:effectLst>
              <a:latin typeface="宋体" panose="02010600030101010101" pitchFamily="2" charset="-122"/>
            </a:endParaRPr>
          </a:p>
        </p:txBody>
      </p:sp>
      <p:pic>
        <p:nvPicPr>
          <p:cNvPr id="6148" name="Picture 4" descr="未标题-2"/>
          <p:cNvPicPr>
            <a:picLocks noChangeAspect="1" noChangeArrowheads="1"/>
          </p:cNvPicPr>
          <p:nvPr/>
        </p:nvPicPr>
        <p:blipFill>
          <a:blip r:embed="rId1" cstate="print"/>
          <a:srcRect/>
          <a:stretch>
            <a:fillRect/>
          </a:stretch>
        </p:blipFill>
        <p:spPr bwMode="auto">
          <a:xfrm>
            <a:off x="3611563" y="449263"/>
            <a:ext cx="4144962" cy="304800"/>
          </a:xfrm>
          <a:prstGeom prst="rect">
            <a:avLst/>
          </a:prstGeom>
          <a:noFill/>
          <a:effectLst>
            <a:outerShdw dist="35921" dir="2700000" algn="ctr" rotWithShape="0">
              <a:srgbClr val="808080"/>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90114"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（二）四种评估模式比较</a:t>
            </a:r>
            <a:endParaRPr lang="zh-CN" altLang="en-US" sz="4800" dirty="0" smtClean="0">
              <a:ea typeface="华文中宋" panose="02010600040101010101" pitchFamily="2" charset="-122"/>
            </a:endParaRPr>
          </a:p>
        </p:txBody>
      </p:sp>
      <p:sp>
        <p:nvSpPr>
          <p:cNvPr id="8" name="Rectangle 3"/>
          <p:cNvSpPr txBox="1"/>
          <p:nvPr/>
        </p:nvSpPr>
        <p:spPr bwMode="auto">
          <a:xfrm>
            <a:off x="430213" y="3945255"/>
            <a:ext cx="8472487" cy="2649855"/>
          </a:xfrm>
          <a:prstGeom prst="rect">
            <a:avLst/>
          </a:prstGeom>
          <a:noFill/>
          <a:ln w="9525">
            <a:noFill/>
            <a:miter lim="800000"/>
          </a:ln>
        </p:spPr>
        <p:txBody>
          <a:bodyPr vert="horz" wrap="square" lIns="91440" tIns="45720" rIns="91440" bIns="45720" numCol="1" anchor="t" anchorCtr="0" compatLnSpc="1"/>
          <a:lstStyle/>
          <a:p>
            <a:pPr marL="742950" marR="0" lvl="0" indent="-742950" algn="l" defTabSz="914400" rtl="0" eaLnBrk="1" fontAlgn="base" latinLnBrk="0" hangingPunct="1">
              <a:lnSpc>
                <a:spcPct val="100000"/>
              </a:lnSpc>
              <a:spcBef>
                <a:spcPct val="20000"/>
              </a:spcBef>
              <a:spcAft>
                <a:spcPct val="0"/>
              </a:spcAft>
              <a:buClrTx/>
              <a:buSzTx/>
              <a:defRPr/>
            </a:pPr>
            <a:endParaRPr lang="en-US" altLang="zh-CN" sz="3600" b="1" kern="0" dirty="0" smtClean="0">
              <a:latin typeface="华文中宋" panose="02010600040101010101" pitchFamily="2" charset="-122"/>
              <a:ea typeface="+mn-ea"/>
            </a:endParaRPr>
          </a:p>
          <a:p>
            <a:pPr marL="742950" indent="-742950" algn="l">
              <a:spcBef>
                <a:spcPct val="20000"/>
              </a:spcBef>
            </a:pPr>
            <a:r>
              <a:rPr lang="zh-CN" altLang="en-US" sz="3600" b="1" kern="0" dirty="0" smtClean="0">
                <a:latin typeface="华文中宋" panose="02010600040101010101" pitchFamily="2" charset="-122"/>
                <a:ea typeface="+mn-ea"/>
              </a:rPr>
              <a:t>  审核评估强调：学校自设目标的达成度</a:t>
            </a:r>
            <a:endParaRPr lang="en-US" altLang="zh-CN" sz="3600" b="1" kern="0" dirty="0" smtClean="0">
              <a:latin typeface="华文中宋" panose="02010600040101010101" pitchFamily="2" charset="-122"/>
              <a:ea typeface="+mn-ea"/>
            </a:endParaRPr>
          </a:p>
          <a:p>
            <a:pPr marL="742950" marR="0" lvl="0" indent="742950" algn="l" defTabSz="914400" rtl="0" eaLnBrk="1" fontAlgn="base" latinLnBrk="0" hangingPunct="1">
              <a:lnSpc>
                <a:spcPct val="100000"/>
              </a:lnSpc>
              <a:spcBef>
                <a:spcPct val="20000"/>
              </a:spcBef>
              <a:spcAft>
                <a:spcPct val="0"/>
              </a:spcAft>
              <a:buClrTx/>
              <a:buSzTx/>
              <a:defRPr/>
            </a:pPr>
            <a:r>
              <a:rPr lang="en-US" altLang="zh-CN" sz="3600" b="1" kern="0" noProof="0" dirty="0" smtClean="0">
                <a:latin typeface="华文中宋" panose="02010600040101010101" pitchFamily="2" charset="-122"/>
                <a:ea typeface="+mn-ea"/>
              </a:rPr>
              <a:t>——</a:t>
            </a:r>
            <a:r>
              <a:rPr lang="zh-CN" altLang="en-US" sz="3600" b="1" kern="0" noProof="0" dirty="0" smtClean="0">
                <a:latin typeface="华文中宋" panose="02010600040101010101" pitchFamily="2" charset="-122"/>
                <a:ea typeface="+mn-ea"/>
              </a:rPr>
              <a:t>用自己的尺子量自己</a:t>
            </a:r>
            <a:endParaRPr kumimoji="0" lang="zh-CN" altLang="en-US" sz="3600" b="1" i="0" u="none" strike="noStrike" kern="0" cap="none" spc="0" normalizeH="0" baseline="0" noProof="0" dirty="0" smtClean="0">
              <a:ln>
                <a:noFill/>
              </a:ln>
              <a:solidFill>
                <a:schemeClr val="tx1"/>
              </a:solidFill>
              <a:effectLst/>
              <a:uLnTx/>
              <a:uFillTx/>
              <a:latin typeface="华文中宋" panose="02010600040101010101" pitchFamily="2" charset="-122"/>
              <a:ea typeface="+mn-ea"/>
              <a:cs typeface="+mn-cs"/>
            </a:endParaRPr>
          </a:p>
        </p:txBody>
      </p:sp>
      <p:graphicFrame>
        <p:nvGraphicFramePr>
          <p:cNvPr id="11" name="图示 10"/>
          <p:cNvGraphicFramePr/>
          <p:nvPr/>
        </p:nvGraphicFramePr>
        <p:xfrm>
          <a:off x="1139622" y="434340"/>
          <a:ext cx="7604328" cy="49606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E28BE35E-0DA3-4B47-A753-6E5B42162340}" type="slidenum">
              <a:rPr lang="zh-CN" altLang="en-US"/>
            </a:fld>
            <a:endParaRPr lang="zh-CN" altLang="en-US"/>
          </a:p>
        </p:txBody>
      </p:sp>
      <p:sp>
        <p:nvSpPr>
          <p:cNvPr id="8195" name="Rectangle 3"/>
          <p:cNvSpPr>
            <a:spLocks noGrp="1"/>
          </p:cNvSpPr>
          <p:nvPr>
            <p:ph type="body" idx="1"/>
          </p:nvPr>
        </p:nvSpPr>
        <p:spPr>
          <a:xfrm>
            <a:off x="628650" y="1243013"/>
            <a:ext cx="8146860" cy="4806950"/>
          </a:xfrm>
          <a:noFill/>
        </p:spPr>
        <p:txBody>
          <a:bodyPr/>
          <a:lstStyle/>
          <a:p>
            <a:pPr marL="444500" indent="-444500" eaLnBrk="1" hangingPunct="1">
              <a:spcBef>
                <a:spcPts val="0"/>
              </a:spcBef>
              <a:buNone/>
            </a:pPr>
            <a:r>
              <a:rPr lang="en-US" altLang="zh-CN" sz="2800" b="1" dirty="0" smtClean="0">
                <a:latin typeface="华文中宋" panose="02010600040101010101" pitchFamily="2" charset="-122"/>
              </a:rPr>
              <a:t>1. </a:t>
            </a:r>
            <a:r>
              <a:rPr lang="zh-CN" altLang="en-US" sz="2800" b="1" dirty="0" smtClean="0">
                <a:latin typeface="华文中宋" panose="02010600040101010101" pitchFamily="2" charset="-122"/>
              </a:rPr>
              <a:t>标准不同：一校一标准，一校一类型</a:t>
            </a:r>
            <a:endParaRPr lang="zh-CN" altLang="en-US" sz="2800" b="1" dirty="0" smtClean="0">
              <a:latin typeface="华文中宋" panose="02010600040101010101" pitchFamily="2" charset="-122"/>
            </a:endParaRPr>
          </a:p>
          <a:p>
            <a:pPr marL="444500" indent="-444500" eaLnBrk="1" hangingPunct="1">
              <a:spcBef>
                <a:spcPts val="1200"/>
              </a:spcBef>
              <a:buNone/>
            </a:pPr>
            <a:r>
              <a:rPr lang="en-US" altLang="zh-CN" sz="2800" b="1" dirty="0" smtClean="0">
                <a:latin typeface="华文中宋" panose="02010600040101010101" pitchFamily="2" charset="-122"/>
              </a:rPr>
              <a:t>2. </a:t>
            </a:r>
            <a:r>
              <a:rPr lang="zh-CN" altLang="en-US" sz="2800" b="1" dirty="0" smtClean="0">
                <a:latin typeface="华文中宋" panose="02010600040101010101" pitchFamily="2" charset="-122"/>
              </a:rPr>
              <a:t>内容不同：重点“</a:t>
            </a: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五个度</a:t>
            </a:r>
            <a:r>
              <a:rPr lang="zh-CN" altLang="en-US" sz="2800" b="1" dirty="0" smtClean="0">
                <a:latin typeface="华文中宋" panose="02010600040101010101" pitchFamily="2" charset="-122"/>
              </a:rPr>
              <a:t>”，关注“</a:t>
            </a: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四个如何</a:t>
            </a:r>
            <a:r>
              <a:rPr lang="zh-CN" altLang="en-US" sz="2800" b="1" dirty="0" smtClean="0">
                <a:latin typeface="华文中宋" panose="02010600040101010101" pitchFamily="2" charset="-122"/>
              </a:rPr>
              <a:t>”</a:t>
            </a:r>
            <a:endParaRPr lang="zh-CN" altLang="en-US" sz="2800" b="1" dirty="0" smtClean="0">
              <a:latin typeface="华文中宋" panose="02010600040101010101" pitchFamily="2" charset="-122"/>
            </a:endParaRPr>
          </a:p>
          <a:p>
            <a:pPr marL="444500" indent="-444500" eaLnBrk="1" hangingPunct="1">
              <a:spcBef>
                <a:spcPts val="1200"/>
              </a:spcBef>
              <a:buNone/>
            </a:pPr>
            <a:r>
              <a:rPr lang="en-US" altLang="zh-CN" sz="2800" b="1" dirty="0" smtClean="0">
                <a:latin typeface="华文中宋" panose="02010600040101010101" pitchFamily="2" charset="-122"/>
              </a:rPr>
              <a:t>3. </a:t>
            </a:r>
            <a:r>
              <a:rPr lang="zh-CN" altLang="en-US" sz="2800" b="1" dirty="0" smtClean="0">
                <a:latin typeface="华文中宋" panose="02010600040101010101" pitchFamily="2" charset="-122"/>
              </a:rPr>
              <a:t>方式不同：问题导向，一个数据平台，三个</a:t>
            </a:r>
            <a:endParaRPr lang="en-US" altLang="zh-CN" sz="2800" b="1" dirty="0" smtClean="0">
              <a:latin typeface="华文中宋" panose="02010600040101010101" pitchFamily="2" charset="-122"/>
            </a:endParaRPr>
          </a:p>
          <a:p>
            <a:pPr marL="444500" indent="-444500" eaLnBrk="1" hangingPunct="1">
              <a:spcBef>
                <a:spcPts val="600"/>
              </a:spcBef>
              <a:buNone/>
            </a:pPr>
            <a:r>
              <a:rPr lang="en-US" altLang="zh-CN" sz="2800" b="1" dirty="0" smtClean="0">
                <a:latin typeface="华文中宋" panose="02010600040101010101" pitchFamily="2" charset="-122"/>
              </a:rPr>
              <a:t>    </a:t>
            </a:r>
            <a:r>
              <a:rPr lang="zh-CN" altLang="en-US" sz="2800" b="1" dirty="0" smtClean="0">
                <a:latin typeface="华文中宋" panose="02010600040101010101" pitchFamily="2" charset="-122"/>
              </a:rPr>
              <a:t>工作阶段，四个工作基础（</a:t>
            </a:r>
            <a:r>
              <a:rPr lang="zh-CN" altLang="en-US" sz="2800" dirty="0" smtClean="0">
                <a:latin typeface="仿宋" panose="02010609060101010101" pitchFamily="49" charset="-122"/>
                <a:ea typeface="仿宋" panose="02010609060101010101" pitchFamily="49" charset="-122"/>
              </a:rPr>
              <a:t>评估方案、状态数据、</a:t>
            </a:r>
            <a:endParaRPr lang="en-US" altLang="zh-CN" sz="2800" dirty="0" smtClean="0">
              <a:latin typeface="仿宋" panose="02010609060101010101" pitchFamily="49" charset="-122"/>
              <a:ea typeface="仿宋" panose="02010609060101010101" pitchFamily="49" charset="-122"/>
            </a:endParaRPr>
          </a:p>
          <a:p>
            <a:pPr marL="444500" indent="-444500" eaLnBrk="1" hangingPunct="1">
              <a:spcBef>
                <a:spcPts val="0"/>
              </a:spcBef>
              <a:buNone/>
            </a:pPr>
            <a:r>
              <a:rPr lang="zh-CN" altLang="en-US" sz="2800" dirty="0" smtClean="0">
                <a:latin typeface="仿宋" panose="02010609060101010101" pitchFamily="49" charset="-122"/>
                <a:ea typeface="仿宋" panose="02010609060101010101" pitchFamily="49" charset="-122"/>
              </a:rPr>
              <a:t>  自评自建、自评报告</a:t>
            </a:r>
            <a:r>
              <a:rPr lang="zh-CN" altLang="en-US" sz="2800" b="1" dirty="0" smtClean="0">
                <a:latin typeface="华文中宋" panose="02010600040101010101" pitchFamily="2" charset="-122"/>
              </a:rPr>
              <a:t>）。</a:t>
            </a:r>
            <a:endParaRPr lang="en-US" altLang="zh-CN" sz="2800" b="1" dirty="0" smtClean="0">
              <a:latin typeface="华文中宋" panose="02010600040101010101" pitchFamily="2" charset="-122"/>
            </a:endParaRPr>
          </a:p>
          <a:p>
            <a:pPr marL="444500" indent="-444500" eaLnBrk="1" hangingPunct="1">
              <a:spcBef>
                <a:spcPts val="1200"/>
              </a:spcBef>
              <a:buNone/>
            </a:pPr>
            <a:r>
              <a:rPr lang="en-US" altLang="zh-CN" sz="2800" b="1" dirty="0" smtClean="0">
                <a:latin typeface="华文中宋" panose="02010600040101010101" pitchFamily="2" charset="-122"/>
              </a:rPr>
              <a:t>4. </a:t>
            </a:r>
            <a:r>
              <a:rPr lang="zh-CN" altLang="en-US" sz="2800" b="1" dirty="0" smtClean="0">
                <a:latin typeface="华文中宋" panose="02010600040101010101" pitchFamily="2" charset="-122"/>
              </a:rPr>
              <a:t>结果不同：写实性报告（值得肯定、需要改进、必须整改），淡化功利性。</a:t>
            </a:r>
            <a:endParaRPr lang="en-US" altLang="zh-CN" sz="2800" b="1" dirty="0" smtClean="0">
              <a:latin typeface="华文中宋" panose="02010600040101010101" pitchFamily="2" charset="-122"/>
            </a:endParaRPr>
          </a:p>
          <a:p>
            <a:pPr marL="444500" indent="-444500" eaLnBrk="1" hangingPunct="1">
              <a:spcBef>
                <a:spcPts val="1200"/>
              </a:spcBef>
              <a:buNone/>
            </a:pPr>
            <a:r>
              <a:rPr lang="en-US" altLang="zh-CN" sz="2800" b="1" dirty="0" smtClean="0">
                <a:latin typeface="华文中宋" panose="02010600040101010101" pitchFamily="2" charset="-122"/>
              </a:rPr>
              <a:t>5. </a:t>
            </a:r>
            <a:r>
              <a:rPr lang="zh-CN" altLang="en-US" sz="2800" b="1" dirty="0" smtClean="0">
                <a:latin typeface="华文中宋" panose="02010600040101010101" pitchFamily="2" charset="-122"/>
              </a:rPr>
              <a:t>原则不同：主体性原则；目标性原则；多样性原则；发展性原则；实证性原则。</a:t>
            </a:r>
            <a:r>
              <a:rPr lang="en-US" altLang="zh-CN" sz="2800" dirty="0" smtClean="0">
                <a:latin typeface="华文中宋" panose="02010600040101010101" pitchFamily="2" charset="-122"/>
              </a:rPr>
              <a:t>    </a:t>
            </a:r>
            <a:endParaRPr lang="zh-CN" altLang="en-US" sz="2800" b="1" dirty="0" smtClean="0">
              <a:latin typeface="华文中宋" panose="02010600040101010101" pitchFamily="2" charset="-122"/>
            </a:endParaRPr>
          </a:p>
          <a:p>
            <a:pPr marL="444500" indent="-444500" eaLnBrk="1" hangingPunct="1">
              <a:spcBef>
                <a:spcPts val="0"/>
              </a:spcBef>
              <a:buNone/>
            </a:pPr>
            <a:endParaRPr lang="en-US" altLang="zh-CN" sz="2800" b="1" dirty="0" smtClean="0">
              <a:latin typeface="华文中宋" panose="02010600040101010101" pitchFamily="2" charset="-122"/>
            </a:endParaRPr>
          </a:p>
          <a:p>
            <a:pPr marL="444500" indent="-444500" eaLnBrk="1" hangingPunct="1">
              <a:spcBef>
                <a:spcPts val="0"/>
              </a:spcBef>
              <a:buNone/>
            </a:pPr>
            <a:endParaRPr lang="zh-CN" altLang="en-US" sz="2800" dirty="0" smtClean="0">
              <a:latin typeface="华文中宋" panose="02010600040101010101" pitchFamily="2" charset="-122"/>
            </a:endParaRPr>
          </a:p>
          <a:p>
            <a:pPr marL="444500" indent="-444500" eaLnBrk="1" hangingPunct="1">
              <a:lnSpc>
                <a:spcPts val="2800"/>
              </a:lnSpc>
              <a:spcBef>
                <a:spcPts val="1800"/>
              </a:spcBef>
              <a:buFont typeface="Arial" panose="020B0604020202020204" pitchFamily="34" charset="0"/>
              <a:buNone/>
            </a:pPr>
            <a:endPar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p:txBody>
      </p:sp>
      <p:sp>
        <p:nvSpPr>
          <p:cNvPr id="79879" name="Rectangle 7"/>
          <p:cNvSpPr>
            <a:spLocks noGrp="1"/>
          </p:cNvSpPr>
          <p:nvPr>
            <p:ph type="title"/>
          </p:nvPr>
        </p:nvSpPr>
        <p:spPr>
          <a:xfrm>
            <a:off x="-171450" y="-249238"/>
            <a:ext cx="7932420"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（三）审核评估与水平评估的区别</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E28BE35E-0DA3-4B47-A753-6E5B42162340}" type="slidenum">
              <a:rPr lang="zh-CN" altLang="en-US"/>
            </a:fld>
            <a:endParaRPr lang="zh-CN" altLang="en-US"/>
          </a:p>
        </p:txBody>
      </p:sp>
      <p:sp>
        <p:nvSpPr>
          <p:cNvPr id="8195" name="Rectangle 3"/>
          <p:cNvSpPr>
            <a:spLocks noGrp="1"/>
          </p:cNvSpPr>
          <p:nvPr>
            <p:ph type="body" idx="1"/>
          </p:nvPr>
        </p:nvSpPr>
        <p:spPr>
          <a:xfrm>
            <a:off x="628650" y="1243013"/>
            <a:ext cx="7886700" cy="4806950"/>
          </a:xfrm>
          <a:noFill/>
        </p:spPr>
        <p:txBody>
          <a:bodyPr/>
          <a:lstStyle/>
          <a:p>
            <a:pPr marL="444500" indent="-444500" eaLnBrk="1" hangingPunct="1">
              <a:spcBef>
                <a:spcPts val="0"/>
              </a:spcBef>
              <a:buNone/>
            </a:pPr>
            <a:r>
              <a:rPr lang="en-US" altLang="zh-CN" b="1" dirty="0" smtClean="0">
                <a:latin typeface="华文中宋" panose="02010600040101010101" pitchFamily="2" charset="-122"/>
              </a:rPr>
              <a:t>6. </a:t>
            </a:r>
            <a:r>
              <a:rPr lang="zh-CN" altLang="en-US" b="1" dirty="0" smtClean="0">
                <a:latin typeface="华文中宋" panose="02010600040101010101" pitchFamily="2" charset="-122"/>
              </a:rPr>
              <a:t>理念不同：</a:t>
            </a:r>
            <a:endParaRPr lang="zh-CN" altLang="en-US" sz="2800" dirty="0" smtClean="0">
              <a:latin typeface="华文中宋" panose="02010600040101010101" pitchFamily="2" charset="-122"/>
            </a:endParaRPr>
          </a:p>
        </p:txBody>
      </p:sp>
      <p:sp>
        <p:nvSpPr>
          <p:cNvPr id="79879" name="Rectangle 7"/>
          <p:cNvSpPr>
            <a:spLocks noGrp="1"/>
          </p:cNvSpPr>
          <p:nvPr>
            <p:ph type="title"/>
          </p:nvPr>
        </p:nvSpPr>
        <p:spPr>
          <a:xfrm>
            <a:off x="-171450" y="-249238"/>
            <a:ext cx="7932420"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（三）审核评估与水平评估的区别</a:t>
            </a:r>
            <a:endParaRPr lang="zh-CN" altLang="en-US" sz="4000" dirty="0" smtClean="0">
              <a:ea typeface="华文中宋" panose="02010600040101010101" pitchFamily="2" charset="-122"/>
            </a:endParaRPr>
          </a:p>
        </p:txBody>
      </p:sp>
      <p:sp>
        <p:nvSpPr>
          <p:cNvPr id="6" name="Rectangle 3"/>
          <p:cNvSpPr txBox="1"/>
          <p:nvPr/>
        </p:nvSpPr>
        <p:spPr bwMode="auto">
          <a:xfrm>
            <a:off x="114300" y="1831010"/>
            <a:ext cx="8770937" cy="2649855"/>
          </a:xfrm>
          <a:prstGeom prst="rect">
            <a:avLst/>
          </a:prstGeom>
          <a:noFill/>
          <a:ln w="9525">
            <a:noFill/>
            <a:miter lim="800000"/>
          </a:ln>
        </p:spPr>
        <p:txBody>
          <a:bodyPr vert="horz" wrap="square" lIns="91440" tIns="45720" rIns="91440" bIns="45720" numCol="1" anchor="t" anchorCtr="0" compatLnSpc="1"/>
          <a:lstStyle/>
          <a:p>
            <a:pPr marL="535305" lvl="0" algn="l">
              <a:spcBef>
                <a:spcPts val="1800"/>
              </a:spcBef>
              <a:buFont typeface="Wingdings" panose="05000000000000000000" pitchFamily="2" charset="2"/>
              <a:buChar char="ü"/>
            </a:pPr>
            <a:r>
              <a:rPr lang="zh-CN" altLang="en-US" sz="2800" kern="0" dirty="0" smtClean="0">
                <a:latin typeface="华文中宋" panose="02010600040101010101" pitchFamily="2" charset="-122"/>
                <a:ea typeface="+mn-ea"/>
              </a:rPr>
              <a:t>以自己制定的质量标准来评估自己的教学过程，是一种</a:t>
            </a:r>
            <a:r>
              <a:rPr lang="zh-CN" altLang="en-US" sz="28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主动评估</a:t>
            </a:r>
            <a:r>
              <a:rPr lang="zh-CN" altLang="en-US" sz="2800" kern="0" dirty="0" smtClean="0">
                <a:latin typeface="华文中宋" panose="02010600040101010101" pitchFamily="2" charset="-122"/>
                <a:ea typeface="+mn-ea"/>
              </a:rPr>
              <a:t>行为，是学校内涵建设的</a:t>
            </a:r>
            <a:r>
              <a:rPr lang="zh-CN" altLang="en-US" sz="28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内在需求</a:t>
            </a:r>
            <a:r>
              <a:rPr lang="zh-CN" altLang="en-US" sz="2800" kern="0" dirty="0" smtClean="0">
                <a:latin typeface="华文中宋" panose="02010600040101010101" pitchFamily="2" charset="-122"/>
                <a:ea typeface="+mn-ea"/>
              </a:rPr>
              <a:t>。</a:t>
            </a:r>
            <a:endParaRPr lang="en-US" altLang="zh-CN" sz="2800" kern="0" dirty="0" smtClean="0">
              <a:latin typeface="华文中宋" panose="02010600040101010101" pitchFamily="2" charset="-122"/>
              <a:ea typeface="+mn-ea"/>
            </a:endParaRPr>
          </a:p>
          <a:p>
            <a:pPr marL="535305" lvl="0" algn="l">
              <a:spcBef>
                <a:spcPts val="1800"/>
              </a:spcBef>
              <a:buFont typeface="Wingdings" panose="05000000000000000000" pitchFamily="2" charset="2"/>
              <a:buChar char="ü"/>
            </a:pPr>
            <a:r>
              <a:rPr lang="zh-CN" altLang="en-US" sz="2800" kern="0" dirty="0" smtClean="0">
                <a:latin typeface="华文中宋" panose="02010600040101010101" pitchFamily="2" charset="-122"/>
                <a:ea typeface="+mn-ea"/>
              </a:rPr>
              <a:t>以学校为主体，以学生发展为本位，尊重利益相关者的价值诉求是学校评建工作的</a:t>
            </a:r>
            <a:r>
              <a:rPr lang="zh-CN" altLang="en-US" sz="28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基本理念</a:t>
            </a:r>
            <a:r>
              <a:rPr lang="zh-CN" altLang="en-US" sz="2800" kern="0" dirty="0" smtClean="0">
                <a:latin typeface="华文中宋" panose="02010600040101010101" pitchFamily="2" charset="-122"/>
                <a:ea typeface="+mn-ea"/>
              </a:rPr>
              <a:t>。</a:t>
            </a:r>
            <a:endParaRPr lang="en-US" altLang="zh-CN" sz="2800" kern="0" dirty="0" smtClean="0">
              <a:latin typeface="华文中宋" panose="02010600040101010101" pitchFamily="2" charset="-122"/>
              <a:ea typeface="+mn-ea"/>
            </a:endParaRPr>
          </a:p>
          <a:p>
            <a:pPr marL="535305" lvl="0" algn="l">
              <a:spcBef>
                <a:spcPts val="1800"/>
              </a:spcBef>
              <a:buFont typeface="Wingdings" panose="05000000000000000000" pitchFamily="2" charset="2"/>
              <a:buChar char="ü"/>
            </a:pPr>
            <a:r>
              <a:rPr lang="zh-CN" altLang="en-US" sz="2800" kern="0" dirty="0" smtClean="0">
                <a:latin typeface="华文中宋" panose="02010600040101010101" pitchFamily="2" charset="-122"/>
                <a:ea typeface="+mn-ea"/>
              </a:rPr>
              <a:t>使外部评估寓于内部质量保障体系之中，是审核评估的</a:t>
            </a:r>
            <a:r>
              <a:rPr lang="zh-CN" altLang="en-US" sz="28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价值取向</a:t>
            </a:r>
            <a:r>
              <a:rPr lang="zh-CN" altLang="en-US" sz="2800" kern="0" dirty="0" smtClean="0">
                <a:latin typeface="华文中宋" panose="02010600040101010101" pitchFamily="2" charset="-122"/>
                <a:ea typeface="+mn-ea"/>
              </a:rPr>
              <a:t>。</a:t>
            </a:r>
            <a:endParaRPr lang="en-US" altLang="zh-CN" sz="2800" kern="0" dirty="0" smtClean="0">
              <a:latin typeface="华文中宋" panose="02010600040101010101" pitchFamily="2" charset="-122"/>
              <a:ea typeface="+mn-ea"/>
            </a:endParaRPr>
          </a:p>
          <a:p>
            <a:pPr marL="535305" lvl="0" algn="l">
              <a:spcBef>
                <a:spcPts val="1800"/>
              </a:spcBef>
              <a:buFont typeface="Wingdings" panose="05000000000000000000" pitchFamily="2" charset="2"/>
              <a:buChar char="ü"/>
            </a:pPr>
            <a:r>
              <a:rPr lang="zh-CN" altLang="en-US" sz="2800" kern="0" dirty="0" smtClean="0">
                <a:latin typeface="华文中宋" panose="02010600040101010101" pitchFamily="2" charset="-122"/>
                <a:ea typeface="+mn-ea"/>
              </a:rPr>
              <a:t>专家审核主要是帮助学校反思，</a:t>
            </a:r>
            <a:r>
              <a:rPr lang="zh-CN" altLang="en-US" sz="28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重点在于推动</a:t>
            </a:r>
            <a:r>
              <a:rPr lang="zh-CN" altLang="en-US" sz="2800" kern="0" dirty="0" smtClean="0">
                <a:latin typeface="华文中宋" panose="02010600040101010101" pitchFamily="2" charset="-122"/>
                <a:ea typeface="+mn-ea"/>
              </a:rPr>
              <a:t>，而不是结论。</a:t>
            </a:r>
            <a:endParaRPr lang="en-US" altLang="zh-CN" sz="2800" kern="0" dirty="0" smtClean="0">
              <a:latin typeface="华文中宋" panose="02010600040101010101" pitchFamily="2" charset="-122"/>
              <a:ea typeface="+mn-ea"/>
            </a:endParaRPr>
          </a:p>
          <a:p>
            <a:pPr marL="535305" lvl="0" algn="l">
              <a:spcBef>
                <a:spcPts val="600"/>
              </a:spcBef>
            </a:pPr>
            <a:r>
              <a:rPr lang="zh-CN" altLang="en-US" sz="2400" kern="0" dirty="0" smtClean="0">
                <a:latin typeface="华文中宋" panose="02010600040101010101" pitchFamily="2" charset="-122"/>
                <a:ea typeface="+mn-ea"/>
              </a:rPr>
              <a:t>                                   </a:t>
            </a:r>
            <a:endParaRPr lang="en-US" altLang="zh-CN" sz="3200" kern="0" dirty="0" smtClean="0">
              <a:latin typeface="华文中宋" panose="02010600040101010101" pitchFamily="2" charset="-122"/>
              <a:ea typeface="+mn-ea"/>
            </a:endParaRPr>
          </a:p>
          <a:p>
            <a:pPr marL="535305" lvl="0" algn="l">
              <a:spcBef>
                <a:spcPts val="1800"/>
              </a:spcBef>
            </a:pPr>
            <a:endParaRPr lang="en-US" altLang="zh-CN" sz="2800" kern="0" dirty="0" smtClean="0">
              <a:latin typeface="华文中宋" panose="02010600040101010101" pitchFamily="2" charset="-122"/>
              <a:ea typeface="+mn-e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90114"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（四）审核评估范围的核心内容</a:t>
            </a:r>
            <a:endParaRPr lang="zh-CN" altLang="en-US" sz="4800" dirty="0" smtClean="0">
              <a:ea typeface="华文中宋" panose="02010600040101010101" pitchFamily="2" charset="-122"/>
            </a:endParaRPr>
          </a:p>
        </p:txBody>
      </p:sp>
      <p:sp>
        <p:nvSpPr>
          <p:cNvPr id="8" name="AutoShape 4"/>
          <p:cNvSpPr>
            <a:spLocks noChangeArrowheads="1"/>
          </p:cNvSpPr>
          <p:nvPr/>
        </p:nvSpPr>
        <p:spPr bwMode="auto">
          <a:xfrm>
            <a:off x="727075" y="2406015"/>
            <a:ext cx="7540625" cy="1107356"/>
          </a:xfrm>
          <a:prstGeom prst="roundRect">
            <a:avLst>
              <a:gd name="adj" fmla="val 16667"/>
            </a:avLst>
          </a:prstGeom>
          <a:gradFill rotWithShape="1">
            <a:gsLst>
              <a:gs pos="0">
                <a:schemeClr val="accent1"/>
              </a:gs>
              <a:gs pos="50000">
                <a:schemeClr val="accent1">
                  <a:gamma/>
                  <a:tint val="18039"/>
                  <a:invGamma/>
                </a:schemeClr>
              </a:gs>
              <a:gs pos="100000">
                <a:schemeClr val="accent1"/>
              </a:gs>
            </a:gsLst>
            <a:lin ang="5400000" scaled="1"/>
          </a:gradFill>
          <a:ln w="28575">
            <a:solidFill>
              <a:srgbClr val="969696"/>
            </a:solidFill>
            <a:round/>
          </a:ln>
          <a:effectLst/>
        </p:spPr>
        <p:txBody>
          <a:bodyPr tIns="190800" bIns="190800">
            <a:spAutoFit/>
          </a:bodyPr>
          <a:lstStyle/>
          <a:p>
            <a:pPr>
              <a:spcBef>
                <a:spcPct val="20000"/>
              </a:spcBef>
              <a:buFont typeface="Arial" panose="020B0604020202020204" pitchFamily="34" charset="0"/>
              <a:buNone/>
              <a:defRPr/>
            </a:pPr>
            <a:r>
              <a:rPr lang="en-US" altLang="zh-CN" sz="4000" dirty="0">
                <a:latin typeface="Calibri" panose="020F0502020204030204" pitchFamily="34" charset="0"/>
              </a:rPr>
              <a:t>6</a:t>
            </a:r>
            <a:r>
              <a:rPr lang="zh-CN" altLang="en-US" sz="4000" dirty="0">
                <a:latin typeface="Calibri" panose="020F0502020204030204" pitchFamily="34" charset="0"/>
              </a:rPr>
              <a:t>大项目，</a:t>
            </a:r>
            <a:r>
              <a:rPr lang="en-US" altLang="zh-CN" sz="4000" dirty="0">
                <a:latin typeface="Calibri" panose="020F0502020204030204" pitchFamily="34" charset="0"/>
              </a:rPr>
              <a:t>24</a:t>
            </a:r>
            <a:r>
              <a:rPr lang="zh-CN" altLang="en-US" sz="4000" dirty="0">
                <a:latin typeface="Calibri" panose="020F0502020204030204" pitchFamily="34" charset="0"/>
              </a:rPr>
              <a:t>个要素，</a:t>
            </a:r>
            <a:r>
              <a:rPr lang="en-US" altLang="zh-CN" sz="4000" dirty="0" smtClean="0">
                <a:latin typeface="Calibri" panose="020F0502020204030204" pitchFamily="34" charset="0"/>
              </a:rPr>
              <a:t>64</a:t>
            </a:r>
            <a:r>
              <a:rPr lang="zh-CN" altLang="en-US" sz="4000" dirty="0" smtClean="0">
                <a:latin typeface="Calibri" panose="020F0502020204030204" pitchFamily="34" charset="0"/>
              </a:rPr>
              <a:t>个</a:t>
            </a:r>
            <a:r>
              <a:rPr lang="zh-CN" altLang="en-US" sz="4000" dirty="0">
                <a:latin typeface="Calibri" panose="020F0502020204030204" pitchFamily="34" charset="0"/>
              </a:rPr>
              <a:t>要点</a:t>
            </a:r>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灯片编号占位符 5"/>
          <p:cNvSpPr>
            <a:spLocks noGrp="1"/>
          </p:cNvSpPr>
          <p:nvPr>
            <p:ph type="sldNum" sz="quarter" idx="12"/>
          </p:nvPr>
        </p:nvSpPr>
        <p:spPr/>
        <p:txBody>
          <a:bodyPr/>
          <a:lstStyle/>
          <a:p>
            <a:pPr>
              <a:defRPr/>
            </a:pPr>
            <a:fld id="{97D0885D-802F-4B45-8A9B-92AD06939A40}" type="slidenum">
              <a:rPr lang="zh-CN" altLang="en-US"/>
            </a:fld>
            <a:endParaRPr lang="zh-CN" altLang="en-US"/>
          </a:p>
        </p:txBody>
      </p:sp>
      <p:sp>
        <p:nvSpPr>
          <p:cNvPr id="68678" name="Line 70"/>
          <p:cNvSpPr>
            <a:spLocks noChangeShapeType="1"/>
          </p:cNvSpPr>
          <p:nvPr/>
        </p:nvSpPr>
        <p:spPr bwMode="auto">
          <a:xfrm>
            <a:off x="4494213" y="1817688"/>
            <a:ext cx="28575" cy="4084637"/>
          </a:xfrm>
          <a:prstGeom prst="line">
            <a:avLst/>
          </a:prstGeom>
          <a:noFill/>
          <a:ln w="38100" cmpd="dbl">
            <a:solidFill>
              <a:srgbClr val="969696"/>
            </a:solidFill>
            <a:round/>
          </a:ln>
          <a:effectLst>
            <a:outerShdw dist="107763" dir="2700000" algn="ctr" rotWithShape="0">
              <a:schemeClr val="bg2">
                <a:alpha val="50000"/>
              </a:schemeClr>
            </a:outerShdw>
          </a:effectLst>
        </p:spPr>
        <p:txBody>
          <a:bodyPr/>
          <a:lstStyle/>
          <a:p>
            <a:pPr>
              <a:defRPr/>
            </a:pPr>
            <a:endParaRPr lang="zh-CN" altLang="en-US"/>
          </a:p>
        </p:txBody>
      </p:sp>
      <p:sp>
        <p:nvSpPr>
          <p:cNvPr id="7172" name="AutoShape 66"/>
          <p:cNvSpPr>
            <a:spLocks noChangeArrowheads="1"/>
          </p:cNvSpPr>
          <p:nvPr/>
        </p:nvSpPr>
        <p:spPr bwMode="auto">
          <a:xfrm>
            <a:off x="2211388" y="963613"/>
            <a:ext cx="1360487" cy="565150"/>
          </a:xfrm>
          <a:prstGeom prst="roundRect">
            <a:avLst>
              <a:gd name="adj" fmla="val 16667"/>
            </a:avLst>
          </a:prstGeom>
          <a:gradFill rotWithShape="1">
            <a:gsLst>
              <a:gs pos="0">
                <a:srgbClr val="7C9B9B"/>
              </a:gs>
              <a:gs pos="50000">
                <a:srgbClr val="CCFFFF"/>
              </a:gs>
              <a:gs pos="100000">
                <a:srgbClr val="7C9B9B"/>
              </a:gs>
            </a:gsLst>
            <a:lin ang="5400000" scaled="1"/>
          </a:gradFill>
          <a:ln w="38100" cmpd="dbl">
            <a:solidFill>
              <a:schemeClr val="tx1"/>
            </a:solidFill>
            <a:round/>
          </a:ln>
        </p:spPr>
        <p:txBody>
          <a:bodyPr wrap="none" anchor="ctr"/>
          <a:lstStyle/>
          <a:p>
            <a:endParaRPr lang="zh-CN" altLang="en-US"/>
          </a:p>
        </p:txBody>
      </p:sp>
      <p:sp>
        <p:nvSpPr>
          <p:cNvPr id="7173" name="AutoShape 67"/>
          <p:cNvSpPr>
            <a:spLocks noChangeArrowheads="1"/>
          </p:cNvSpPr>
          <p:nvPr/>
        </p:nvSpPr>
        <p:spPr bwMode="auto">
          <a:xfrm>
            <a:off x="4700588" y="955675"/>
            <a:ext cx="1409700" cy="565150"/>
          </a:xfrm>
          <a:prstGeom prst="roundRect">
            <a:avLst>
              <a:gd name="adj" fmla="val 16667"/>
            </a:avLst>
          </a:prstGeom>
          <a:gradFill rotWithShape="1">
            <a:gsLst>
              <a:gs pos="0">
                <a:srgbClr val="7C9B9B"/>
              </a:gs>
              <a:gs pos="50000">
                <a:srgbClr val="CCFFFF"/>
              </a:gs>
              <a:gs pos="100000">
                <a:srgbClr val="7C9B9B"/>
              </a:gs>
            </a:gsLst>
            <a:lin ang="5400000" scaled="1"/>
          </a:gradFill>
          <a:ln w="38100" cmpd="dbl">
            <a:solidFill>
              <a:schemeClr val="tx1"/>
            </a:solidFill>
            <a:round/>
          </a:ln>
        </p:spPr>
        <p:txBody>
          <a:bodyPr wrap="none" anchor="ctr"/>
          <a:lstStyle/>
          <a:p>
            <a:endParaRPr lang="zh-CN" altLang="en-US"/>
          </a:p>
        </p:txBody>
      </p:sp>
      <p:sp>
        <p:nvSpPr>
          <p:cNvPr id="7174" name="AutoShape 68"/>
          <p:cNvSpPr>
            <a:spLocks noChangeArrowheads="1"/>
          </p:cNvSpPr>
          <p:nvPr/>
        </p:nvSpPr>
        <p:spPr bwMode="auto">
          <a:xfrm>
            <a:off x="6548438" y="965200"/>
            <a:ext cx="1292225" cy="565150"/>
          </a:xfrm>
          <a:prstGeom prst="roundRect">
            <a:avLst>
              <a:gd name="adj" fmla="val 16667"/>
            </a:avLst>
          </a:prstGeom>
          <a:gradFill rotWithShape="1">
            <a:gsLst>
              <a:gs pos="0">
                <a:srgbClr val="7C9B9B"/>
              </a:gs>
              <a:gs pos="50000">
                <a:srgbClr val="CCFFFF"/>
              </a:gs>
              <a:gs pos="100000">
                <a:srgbClr val="7C9B9B"/>
              </a:gs>
            </a:gsLst>
            <a:lin ang="5400000" scaled="1"/>
          </a:gradFill>
          <a:ln w="38100" cmpd="dbl">
            <a:solidFill>
              <a:schemeClr val="tx1"/>
            </a:solidFill>
            <a:round/>
          </a:ln>
        </p:spPr>
        <p:txBody>
          <a:bodyPr wrap="none" anchor="ctr"/>
          <a:lstStyle/>
          <a:p>
            <a:endParaRPr lang="zh-CN" altLang="en-US"/>
          </a:p>
        </p:txBody>
      </p:sp>
      <p:sp>
        <p:nvSpPr>
          <p:cNvPr id="7175" name="AutoShape 65"/>
          <p:cNvSpPr>
            <a:spLocks noChangeArrowheads="1"/>
          </p:cNvSpPr>
          <p:nvPr/>
        </p:nvSpPr>
        <p:spPr bwMode="auto">
          <a:xfrm>
            <a:off x="273050" y="1001713"/>
            <a:ext cx="1409700" cy="565150"/>
          </a:xfrm>
          <a:prstGeom prst="roundRect">
            <a:avLst>
              <a:gd name="adj" fmla="val 16667"/>
            </a:avLst>
          </a:prstGeom>
          <a:gradFill rotWithShape="1">
            <a:gsLst>
              <a:gs pos="0">
                <a:srgbClr val="7C9B9B"/>
              </a:gs>
              <a:gs pos="50000">
                <a:srgbClr val="CCFFFF"/>
              </a:gs>
              <a:gs pos="100000">
                <a:srgbClr val="7C9B9B"/>
              </a:gs>
            </a:gsLst>
            <a:lin ang="5400000" scaled="1"/>
          </a:gradFill>
          <a:ln w="38100" cmpd="dbl">
            <a:solidFill>
              <a:schemeClr val="tx1"/>
            </a:solidFill>
            <a:round/>
          </a:ln>
        </p:spPr>
        <p:txBody>
          <a:bodyPr wrap="none" anchor="ctr"/>
          <a:lstStyle/>
          <a:p>
            <a:endParaRPr lang="zh-CN" altLang="en-US"/>
          </a:p>
        </p:txBody>
      </p:sp>
      <p:sp>
        <p:nvSpPr>
          <p:cNvPr id="7176" name="AutoShape 59"/>
          <p:cNvSpPr>
            <a:spLocks noChangeArrowheads="1"/>
          </p:cNvSpPr>
          <p:nvPr/>
        </p:nvSpPr>
        <p:spPr bwMode="auto">
          <a:xfrm>
            <a:off x="196850" y="3278188"/>
            <a:ext cx="1604963" cy="447675"/>
          </a:xfrm>
          <a:prstGeom prst="cube">
            <a:avLst>
              <a:gd name="adj" fmla="val 25000"/>
            </a:avLst>
          </a:prstGeom>
          <a:solidFill>
            <a:srgbClr val="55A7B7"/>
          </a:solidFill>
          <a:ln w="9525">
            <a:solidFill>
              <a:schemeClr val="tx1"/>
            </a:solidFill>
            <a:miter lim="800000"/>
          </a:ln>
        </p:spPr>
        <p:txBody>
          <a:bodyPr wrap="none" anchor="ctr"/>
          <a:lstStyle/>
          <a:p>
            <a:endParaRPr lang="zh-CN" altLang="en-US"/>
          </a:p>
        </p:txBody>
      </p:sp>
      <p:sp>
        <p:nvSpPr>
          <p:cNvPr id="7177" name="AutoShape 60"/>
          <p:cNvSpPr>
            <a:spLocks noChangeArrowheads="1"/>
          </p:cNvSpPr>
          <p:nvPr/>
        </p:nvSpPr>
        <p:spPr bwMode="auto">
          <a:xfrm>
            <a:off x="185738" y="4883150"/>
            <a:ext cx="1604962" cy="447675"/>
          </a:xfrm>
          <a:prstGeom prst="cube">
            <a:avLst>
              <a:gd name="adj" fmla="val 25000"/>
            </a:avLst>
          </a:prstGeom>
          <a:solidFill>
            <a:srgbClr val="55A7B7"/>
          </a:solidFill>
          <a:ln w="9525">
            <a:solidFill>
              <a:schemeClr val="tx1"/>
            </a:solidFill>
            <a:miter lim="800000"/>
          </a:ln>
        </p:spPr>
        <p:txBody>
          <a:bodyPr wrap="none" anchor="ctr"/>
          <a:lstStyle/>
          <a:p>
            <a:endParaRPr lang="zh-CN" altLang="en-US"/>
          </a:p>
        </p:txBody>
      </p:sp>
      <p:sp>
        <p:nvSpPr>
          <p:cNvPr id="7178" name="AutoShape 61"/>
          <p:cNvSpPr>
            <a:spLocks noChangeArrowheads="1"/>
          </p:cNvSpPr>
          <p:nvPr/>
        </p:nvSpPr>
        <p:spPr bwMode="auto">
          <a:xfrm>
            <a:off x="4729163" y="1927225"/>
            <a:ext cx="1604962" cy="447675"/>
          </a:xfrm>
          <a:prstGeom prst="cube">
            <a:avLst>
              <a:gd name="adj" fmla="val 25000"/>
            </a:avLst>
          </a:prstGeom>
          <a:solidFill>
            <a:srgbClr val="55A7B7"/>
          </a:solidFill>
          <a:ln w="9525">
            <a:solidFill>
              <a:schemeClr val="tx1"/>
            </a:solidFill>
            <a:miter lim="800000"/>
          </a:ln>
        </p:spPr>
        <p:txBody>
          <a:bodyPr wrap="none" anchor="ctr"/>
          <a:lstStyle/>
          <a:p>
            <a:endParaRPr lang="zh-CN" altLang="en-US"/>
          </a:p>
        </p:txBody>
      </p:sp>
      <p:sp>
        <p:nvSpPr>
          <p:cNvPr id="7179" name="AutoShape 62"/>
          <p:cNvSpPr>
            <a:spLocks noChangeArrowheads="1"/>
          </p:cNvSpPr>
          <p:nvPr/>
        </p:nvSpPr>
        <p:spPr bwMode="auto">
          <a:xfrm>
            <a:off x="4749800" y="3425825"/>
            <a:ext cx="1604963" cy="447675"/>
          </a:xfrm>
          <a:prstGeom prst="cube">
            <a:avLst>
              <a:gd name="adj" fmla="val 25000"/>
            </a:avLst>
          </a:prstGeom>
          <a:solidFill>
            <a:srgbClr val="55A7B7"/>
          </a:solidFill>
          <a:ln w="9525">
            <a:solidFill>
              <a:schemeClr val="tx1"/>
            </a:solidFill>
            <a:miter lim="800000"/>
          </a:ln>
        </p:spPr>
        <p:txBody>
          <a:bodyPr wrap="none" anchor="ctr"/>
          <a:lstStyle/>
          <a:p>
            <a:endParaRPr lang="zh-CN" altLang="en-US"/>
          </a:p>
        </p:txBody>
      </p:sp>
      <p:sp>
        <p:nvSpPr>
          <p:cNvPr id="7180" name="AutoShape 63"/>
          <p:cNvSpPr>
            <a:spLocks noChangeArrowheads="1"/>
          </p:cNvSpPr>
          <p:nvPr/>
        </p:nvSpPr>
        <p:spPr bwMode="auto">
          <a:xfrm>
            <a:off x="4749800" y="4894263"/>
            <a:ext cx="1604963" cy="447675"/>
          </a:xfrm>
          <a:prstGeom prst="cube">
            <a:avLst>
              <a:gd name="adj" fmla="val 25000"/>
            </a:avLst>
          </a:prstGeom>
          <a:solidFill>
            <a:srgbClr val="55A7B7"/>
          </a:solidFill>
          <a:ln w="9525">
            <a:solidFill>
              <a:schemeClr val="tx1"/>
            </a:solidFill>
            <a:miter lim="800000"/>
          </a:ln>
        </p:spPr>
        <p:txBody>
          <a:bodyPr wrap="none" anchor="ctr"/>
          <a:lstStyle/>
          <a:p>
            <a:endParaRPr lang="zh-CN" altLang="en-US"/>
          </a:p>
        </p:txBody>
      </p:sp>
      <p:sp>
        <p:nvSpPr>
          <p:cNvPr id="7181" name="AutoShape 64"/>
          <p:cNvSpPr>
            <a:spLocks noChangeArrowheads="1"/>
          </p:cNvSpPr>
          <p:nvPr/>
        </p:nvSpPr>
        <p:spPr bwMode="auto">
          <a:xfrm>
            <a:off x="4877118" y="5844223"/>
            <a:ext cx="1604962" cy="447675"/>
          </a:xfrm>
          <a:prstGeom prst="cube">
            <a:avLst>
              <a:gd name="adj" fmla="val 25000"/>
            </a:avLst>
          </a:prstGeom>
          <a:solidFill>
            <a:srgbClr val="55A7B7"/>
          </a:solidFill>
          <a:ln w="9525">
            <a:solidFill>
              <a:schemeClr val="tx1"/>
            </a:solidFill>
            <a:miter lim="800000"/>
          </a:ln>
        </p:spPr>
        <p:txBody>
          <a:bodyPr wrap="none" anchor="ctr"/>
          <a:lstStyle/>
          <a:p>
            <a:endParaRPr lang="zh-CN" altLang="en-US"/>
          </a:p>
        </p:txBody>
      </p:sp>
      <p:sp>
        <p:nvSpPr>
          <p:cNvPr id="7182" name="AutoShape 58"/>
          <p:cNvSpPr>
            <a:spLocks noChangeArrowheads="1"/>
          </p:cNvSpPr>
          <p:nvPr/>
        </p:nvSpPr>
        <p:spPr bwMode="auto">
          <a:xfrm>
            <a:off x="233363" y="1935163"/>
            <a:ext cx="1604962" cy="447675"/>
          </a:xfrm>
          <a:prstGeom prst="cube">
            <a:avLst>
              <a:gd name="adj" fmla="val 25000"/>
            </a:avLst>
          </a:prstGeom>
          <a:solidFill>
            <a:srgbClr val="55A7B7"/>
          </a:solidFill>
          <a:ln w="9525">
            <a:solidFill>
              <a:schemeClr val="tx1"/>
            </a:solidFill>
            <a:miter lim="800000"/>
          </a:ln>
        </p:spPr>
        <p:txBody>
          <a:bodyPr wrap="none" anchor="ctr"/>
          <a:lstStyle/>
          <a:p>
            <a:endParaRPr lang="zh-CN" altLang="en-US"/>
          </a:p>
        </p:txBody>
      </p:sp>
      <p:grpSp>
        <p:nvGrpSpPr>
          <p:cNvPr id="2" name="Group 3"/>
          <p:cNvGrpSpPr/>
          <p:nvPr/>
        </p:nvGrpSpPr>
        <p:grpSpPr bwMode="auto">
          <a:xfrm>
            <a:off x="196850" y="1162050"/>
            <a:ext cx="4894263" cy="5381625"/>
            <a:chOff x="-204" y="40"/>
            <a:chExt cx="3083" cy="2992"/>
          </a:xfrm>
        </p:grpSpPr>
        <p:sp>
          <p:nvSpPr>
            <p:cNvPr id="16388" name="副标题 2"/>
            <p:cNvSpPr>
              <a:spLocks noChangeArrowheads="1"/>
            </p:cNvSpPr>
            <p:nvPr/>
          </p:nvSpPr>
          <p:spPr bwMode="auto">
            <a:xfrm>
              <a:off x="-204" y="40"/>
              <a:ext cx="2290" cy="2992"/>
            </a:xfrm>
            <a:prstGeom prst="rect">
              <a:avLst/>
            </a:prstGeom>
            <a:noFill/>
            <a:ln w="9525">
              <a:noFill/>
              <a:miter lim="800000"/>
            </a:ln>
          </p:spPr>
          <p:txBody>
            <a:bodyPr/>
            <a:lstStyle/>
            <a:p>
              <a:pPr marL="342900" indent="-342900" algn="l">
                <a:lnSpc>
                  <a:spcPts val="1400"/>
                </a:lnSpc>
                <a:spcBef>
                  <a:spcPct val="20000"/>
                </a:spcBef>
                <a:defRPr/>
              </a:pPr>
              <a:r>
                <a:rPr lang="zh-CN" altLang="en-US" sz="1600" b="1" dirty="0">
                  <a:effectLst>
                    <a:outerShdw blurRad="38100" dist="38100" dir="2700000" algn="tl">
                      <a:srgbClr val="C0C0C0"/>
                    </a:outerShdw>
                  </a:effectLst>
                  <a:latin typeface="黑体" panose="02010609060101010101" pitchFamily="2" charset="-122"/>
                  <a:ea typeface="黑体" panose="02010609060101010101" pitchFamily="2" charset="-122"/>
                </a:rPr>
                <a:t>  </a:t>
              </a: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审核项目</a:t>
              </a:r>
              <a:r>
                <a:rPr lang="en-US" b="1" dirty="0">
                  <a:effectLst>
                    <a:outerShdw blurRad="38100" dist="38100" dir="2700000" algn="tl">
                      <a:srgbClr val="C0C0C0"/>
                    </a:outerShdw>
                  </a:effectLst>
                  <a:latin typeface="黑体" panose="02010609060101010101" pitchFamily="2" charset="-122"/>
                  <a:ea typeface="黑体" panose="02010609060101010101" pitchFamily="2" charset="-122"/>
                </a:rPr>
                <a:t>       </a:t>
              </a: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 审核要素</a:t>
              </a:r>
              <a:endPar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b="1"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b="1"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1.定位与目标</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endParaRPr lang="zh-CN" altLang="en-US" sz="1600" b="1"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2.师资队伍</a:t>
              </a:r>
              <a:r>
                <a:rPr lang="en-US" sz="1600" b="1"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b="1"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b="1"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3.教学资源</a:t>
              </a:r>
              <a:r>
                <a:rPr lang="zh-CN" altLang="en-US" sz="1600" b="1"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marL="342900" indent="-342900" algn="l">
                <a:lnSpc>
                  <a:spcPts val="1400"/>
                </a:lnSpc>
                <a:spcBef>
                  <a:spcPct val="20000"/>
                </a:spcBef>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400" dirty="0">
                <a:effectLst>
                  <a:outerShdw blurRad="38100" dist="38100" dir="2700000" algn="tl">
                    <a:srgbClr val="C0C0C0"/>
                  </a:outerShdw>
                </a:effectLst>
                <a:latin typeface="宋体" panose="02010600030101010101" pitchFamily="2" charset="-122"/>
              </a:endParaRPr>
            </a:p>
            <a:p>
              <a:pPr marL="342900" indent="-342900" algn="l">
                <a:lnSpc>
                  <a:spcPct val="60000"/>
                </a:lnSpc>
                <a:spcBef>
                  <a:spcPct val="20000"/>
                </a:spcBef>
                <a:buFontTx/>
                <a:buChar char="•"/>
                <a:defRPr/>
              </a:pPr>
              <a:r>
                <a:rPr lang="zh-CN" altLang="en-US" sz="400" dirty="0">
                  <a:effectLst>
                    <a:outerShdw blurRad="38100" dist="38100" dir="2700000" algn="tl">
                      <a:srgbClr val="C0C0C0"/>
                    </a:outerShdw>
                  </a:effectLst>
                  <a:latin typeface="宋体" panose="02010600030101010101" pitchFamily="2" charset="-122"/>
                </a:rPr>
                <a:t>        </a:t>
              </a:r>
              <a:endParaRPr lang="zh-CN" altLang="en-US" sz="400" dirty="0">
                <a:effectLst>
                  <a:outerShdw blurRad="38100" dist="38100" dir="2700000" algn="tl">
                    <a:srgbClr val="C0C0C0"/>
                  </a:outerShdw>
                </a:effectLst>
                <a:latin typeface="宋体" panose="02010600030101010101" pitchFamily="2" charset="-122"/>
              </a:endParaRPr>
            </a:p>
            <a:p>
              <a:pPr marL="342900" indent="-342900" algn="l">
                <a:lnSpc>
                  <a:spcPct val="60000"/>
                </a:lnSpc>
                <a:spcBef>
                  <a:spcPct val="20000"/>
                </a:spcBef>
                <a:buFontTx/>
                <a:buChar char="•"/>
                <a:defRPr/>
              </a:pPr>
              <a:endParaRPr lang="zh-CN" altLang="en-US" sz="400" dirty="0">
                <a:effectLst>
                  <a:outerShdw blurRad="38100" dist="38100" dir="2700000" algn="tl">
                    <a:srgbClr val="C0C0C0"/>
                  </a:outerShdw>
                </a:effectLst>
                <a:latin typeface="宋体" panose="02010600030101010101" pitchFamily="2" charset="-122"/>
              </a:endParaRPr>
            </a:p>
            <a:p>
              <a:pPr marL="342900" indent="-342900" algn="l">
                <a:lnSpc>
                  <a:spcPct val="60000"/>
                </a:lnSpc>
                <a:spcBef>
                  <a:spcPct val="20000"/>
                </a:spcBef>
                <a:buFontTx/>
                <a:buChar char="•"/>
                <a:defRPr/>
              </a:pPr>
              <a:r>
                <a:rPr lang="zh-CN" altLang="en-US" sz="300" dirty="0">
                  <a:effectLst>
                    <a:outerShdw blurRad="38100" dist="38100" dir="2700000" algn="tl">
                      <a:srgbClr val="C0C0C0"/>
                    </a:outerShdw>
                  </a:effectLst>
                  <a:latin typeface="宋体" panose="02010600030101010101" pitchFamily="2" charset="-122"/>
                </a:rPr>
                <a:t>              </a:t>
              </a:r>
              <a:endParaRPr lang="zh-CN" altLang="en-US" sz="300" dirty="0">
                <a:effectLst>
                  <a:outerShdw blurRad="38100" dist="38100" dir="2700000" algn="tl">
                    <a:srgbClr val="C0C0C0"/>
                  </a:outerShdw>
                </a:effectLst>
                <a:latin typeface="宋体" panose="02010600030101010101" pitchFamily="2" charset="-122"/>
              </a:endParaRPr>
            </a:p>
          </p:txBody>
        </p:sp>
        <p:sp>
          <p:nvSpPr>
            <p:cNvPr id="16389" name="Text Box 5"/>
            <p:cNvSpPr txBox="1">
              <a:spLocks noChangeArrowheads="1"/>
            </p:cNvSpPr>
            <p:nvPr/>
          </p:nvSpPr>
          <p:spPr bwMode="auto">
            <a:xfrm>
              <a:off x="1101" y="273"/>
              <a:ext cx="1392" cy="667"/>
            </a:xfrm>
            <a:prstGeom prst="rect">
              <a:avLst/>
            </a:prstGeom>
            <a:noFill/>
            <a:ln w="9525">
              <a:noFill/>
              <a:miter lim="800000"/>
            </a:ln>
            <a:effectLst/>
          </p:spPr>
          <p:txBody>
            <a:bodyPr>
              <a:spAutoFit/>
            </a:bodyPr>
            <a:lstStyle/>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1.1 </a:t>
              </a:r>
              <a:r>
                <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rPr>
                <a:t>办学定位</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1.2 </a:t>
              </a:r>
              <a:r>
                <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rPr>
                <a:t>培养目标</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1.</a:t>
              </a:r>
              <a:r>
                <a:rPr lang="en-US" altLang="zh-CN" dirty="0">
                  <a:effectLst>
                    <a:outerShdw blurRad="38100" dist="38100" dir="2700000" algn="tl">
                      <a:srgbClr val="C0C0C0"/>
                    </a:outerShdw>
                  </a:effectLst>
                  <a:latin typeface="黑体" panose="02010609060101010101" pitchFamily="2" charset="-122"/>
                  <a:ea typeface="黑体" panose="02010609060101010101" pitchFamily="2" charset="-122"/>
                </a:rPr>
                <a:t>3</a:t>
              </a: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 </a:t>
              </a:r>
              <a:r>
                <a:rPr lang="zh-CN" altLang="en-US" dirty="0" smtClean="0">
                  <a:effectLst>
                    <a:outerShdw blurRad="38100" dist="38100" dir="2700000" algn="tl">
                      <a:srgbClr val="C0C0C0"/>
                    </a:outerShdw>
                  </a:effectLst>
                  <a:latin typeface="黑体" panose="02010609060101010101" pitchFamily="2" charset="-122"/>
                  <a:ea typeface="黑体" panose="02010609060101010101" pitchFamily="2" charset="-122"/>
                </a:rPr>
                <a:t>人才培养中心</a:t>
              </a:r>
              <a:r>
                <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rPr>
                <a:t>地位</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16390" name="Text Box 6"/>
            <p:cNvSpPr txBox="1">
              <a:spLocks noChangeArrowheads="1"/>
            </p:cNvSpPr>
            <p:nvPr/>
          </p:nvSpPr>
          <p:spPr bwMode="auto">
            <a:xfrm>
              <a:off x="1101" y="1134"/>
              <a:ext cx="1536" cy="662"/>
            </a:xfrm>
            <a:prstGeom prst="rect">
              <a:avLst/>
            </a:prstGeom>
            <a:noFill/>
            <a:ln w="9525">
              <a:noFill/>
              <a:miter lim="800000"/>
            </a:ln>
            <a:effectLst/>
          </p:spPr>
          <p:txBody>
            <a:bodyPr>
              <a:spAutoFit/>
            </a:bodyPr>
            <a:lstStyle/>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2.1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数量与结构</a:t>
              </a:r>
              <a:endParaRPr lang="zh-CN" altLang="en-US" b="1">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2.2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教育教学水平</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2.3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教师教学投入</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2.4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教师发展与服务</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16391" name="Text Box 7"/>
            <p:cNvSpPr txBox="1">
              <a:spLocks noChangeArrowheads="1"/>
            </p:cNvSpPr>
            <p:nvPr/>
          </p:nvSpPr>
          <p:spPr bwMode="auto">
            <a:xfrm>
              <a:off x="1101" y="2042"/>
              <a:ext cx="1778" cy="821"/>
            </a:xfrm>
            <a:prstGeom prst="rect">
              <a:avLst/>
            </a:prstGeom>
            <a:noFill/>
            <a:ln w="9525">
              <a:noFill/>
              <a:miter lim="800000"/>
            </a:ln>
            <a:effectLst/>
          </p:spPr>
          <p:txBody>
            <a:bodyPr>
              <a:spAutoFit/>
            </a:bodyPr>
            <a:lstStyle/>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3.1 </a:t>
              </a:r>
              <a:r>
                <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rPr>
                <a:t>教学经费</a:t>
              </a:r>
              <a:endPar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3.2 </a:t>
              </a:r>
              <a:r>
                <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rPr>
                <a:t>教学设施</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3.3 </a:t>
              </a:r>
              <a:r>
                <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rPr>
                <a:t>专业</a:t>
              </a:r>
              <a:r>
                <a:rPr lang="zh-CN" altLang="en-US" dirty="0" smtClean="0">
                  <a:effectLst>
                    <a:outerShdw blurRad="38100" dist="38100" dir="2700000" algn="tl">
                      <a:srgbClr val="C0C0C0"/>
                    </a:outerShdw>
                  </a:effectLst>
                  <a:latin typeface="黑体" panose="02010609060101010101" pitchFamily="2" charset="-122"/>
                  <a:ea typeface="黑体" panose="02010609060101010101" pitchFamily="2" charset="-122"/>
                </a:rPr>
                <a:t>设置与培养方案</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3.4 </a:t>
              </a:r>
              <a:r>
                <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rPr>
                <a:t>课程资源</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3.5 </a:t>
              </a:r>
              <a:r>
                <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rPr>
                <a:t>社会资源</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p:txBody>
        </p:sp>
      </p:grpSp>
      <p:sp>
        <p:nvSpPr>
          <p:cNvPr id="16393" name="副标题 2"/>
          <p:cNvSpPr txBox="1">
            <a:spLocks noChangeArrowheads="1"/>
          </p:cNvSpPr>
          <p:nvPr/>
        </p:nvSpPr>
        <p:spPr bwMode="auto">
          <a:xfrm>
            <a:off x="4859338" y="1060450"/>
            <a:ext cx="3283037" cy="4300220"/>
          </a:xfrm>
          <a:prstGeom prst="rect">
            <a:avLst/>
          </a:prstGeom>
          <a:noFill/>
          <a:ln w="9525">
            <a:noFill/>
            <a:miter lim="800000"/>
          </a:ln>
        </p:spPr>
        <p:txBody>
          <a:bodyPr/>
          <a:lstStyle/>
          <a:p>
            <a:pPr algn="l">
              <a:spcBef>
                <a:spcPct val="20000"/>
              </a:spcBef>
              <a:buFont typeface="Arial" panose="020B0604020202020204" pitchFamily="34" charset="0"/>
              <a:buNone/>
              <a:defRPr/>
            </a:pP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审核项目</a:t>
            </a:r>
            <a:r>
              <a:rPr lang="en-US" b="1" dirty="0">
                <a:effectLst>
                  <a:outerShdw blurRad="38100" dist="38100" dir="2700000" algn="tl">
                    <a:srgbClr val="C0C0C0"/>
                  </a:outerShdw>
                </a:effectLst>
                <a:latin typeface="黑体" panose="02010609060101010101" pitchFamily="2" charset="-122"/>
                <a:ea typeface="黑体" panose="02010609060101010101" pitchFamily="2" charset="-122"/>
              </a:rPr>
              <a:t>       </a:t>
            </a: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审核要素</a:t>
            </a:r>
            <a:endParaRPr lang="en-US" b="1"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4.培养过程</a:t>
            </a:r>
            <a:r>
              <a:rPr lang="en-US" sz="1600" b="1"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5.学生发展</a:t>
            </a:r>
            <a:r>
              <a:rPr lang="en-US" sz="1600" b="1"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6</a:t>
            </a:r>
            <a:r>
              <a:rPr lang="zh-CN" altLang="en-US" b="1" dirty="0" smtClean="0">
                <a:effectLst>
                  <a:outerShdw blurRad="38100" dist="38100" dir="2700000" algn="tl">
                    <a:srgbClr val="C0C0C0"/>
                  </a:outerShdw>
                </a:effectLst>
                <a:latin typeface="黑体" panose="02010609060101010101" pitchFamily="2" charset="-122"/>
                <a:ea typeface="黑体" panose="02010609060101010101" pitchFamily="2" charset="-122"/>
              </a:rPr>
              <a:t>.质量保障</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ct val="20000"/>
              </a:spcBef>
              <a:buFont typeface="Arial" panose="020B0604020202020204" pitchFamily="34" charset="0"/>
              <a:buNone/>
              <a:defRPr/>
            </a:pPr>
            <a:r>
              <a:rPr lang="zh-CN" altLang="en-US" sz="1600" dirty="0">
                <a:effectLst>
                  <a:outerShdw blurRad="38100" dist="38100" dir="2700000" algn="tl">
                    <a:srgbClr val="C0C0C0"/>
                  </a:outerShdw>
                </a:effectLst>
                <a:latin typeface="黑体" panose="02010609060101010101" pitchFamily="2" charset="-122"/>
                <a:ea typeface="黑体" panose="02010609060101010101" pitchFamily="2" charset="-122"/>
              </a:rPr>
              <a:t>                    </a:t>
            </a:r>
            <a:endParaRPr lang="en-US" altLang="zh-CN" b="1"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spcBef>
                <a:spcPts val="0"/>
              </a:spcBef>
              <a:buFont typeface="Arial" panose="020B0604020202020204" pitchFamily="34" charset="0"/>
              <a:buNone/>
              <a:defRPr/>
            </a:pPr>
            <a:r>
              <a:rPr lang="zh-CN" altLang="en-US" b="1" dirty="0">
                <a:effectLst>
                  <a:outerShdw blurRad="38100" dist="38100" dir="2700000" algn="tl">
                    <a:srgbClr val="C0C0C0"/>
                  </a:outerShdw>
                </a:effectLst>
                <a:latin typeface="黑体" panose="02010609060101010101" pitchFamily="2" charset="-122"/>
                <a:ea typeface="黑体" panose="02010609060101010101" pitchFamily="2" charset="-122"/>
              </a:rPr>
              <a:t>自选特色项目</a:t>
            </a:r>
            <a:r>
              <a:rPr lang="zh-CN" altLang="en-US" sz="2400" dirty="0">
                <a:effectLst>
                  <a:outerShdw blurRad="38100" dist="38100" dir="2700000" algn="tl">
                    <a:srgbClr val="C0C0C0"/>
                  </a:outerShdw>
                </a:effectLst>
              </a:rPr>
              <a:t>                        </a:t>
            </a:r>
            <a:endParaRPr lang="zh-CN" altLang="en-US" sz="2400" dirty="0">
              <a:effectLst>
                <a:outerShdw blurRad="38100" dist="38100" dir="2700000" algn="tl">
                  <a:srgbClr val="C0C0C0"/>
                </a:outerShdw>
              </a:effectLst>
            </a:endParaRPr>
          </a:p>
        </p:txBody>
      </p:sp>
      <p:sp>
        <p:nvSpPr>
          <p:cNvPr id="16394" name="Text Box 10"/>
          <p:cNvSpPr txBox="1">
            <a:spLocks noChangeArrowheads="1"/>
          </p:cNvSpPr>
          <p:nvPr/>
        </p:nvSpPr>
        <p:spPr bwMode="auto">
          <a:xfrm>
            <a:off x="6574873" y="1699509"/>
            <a:ext cx="1569147" cy="1200657"/>
          </a:xfrm>
          <a:prstGeom prst="rect">
            <a:avLst/>
          </a:prstGeom>
          <a:noFill/>
          <a:ln w="9525">
            <a:noFill/>
            <a:miter lim="800000"/>
          </a:ln>
          <a:effectLst/>
        </p:spPr>
        <p:txBody>
          <a:bodyPr wrap="none">
            <a:spAutoFit/>
          </a:bodyPr>
          <a:lstStyle/>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4.1 </a:t>
            </a:r>
            <a:r>
              <a:rPr lang="zh-CN" altLang="en-US" dirty="0" smtClean="0">
                <a:effectLst>
                  <a:outerShdw blurRad="38100" dist="38100" dir="2700000" algn="tl">
                    <a:srgbClr val="C0C0C0"/>
                  </a:outerShdw>
                </a:effectLst>
                <a:latin typeface="黑体" panose="02010609060101010101" pitchFamily="2" charset="-122"/>
                <a:ea typeface="黑体" panose="02010609060101010101" pitchFamily="2" charset="-122"/>
              </a:rPr>
              <a:t>教学改革</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4.</a:t>
            </a:r>
            <a:r>
              <a:rPr lang="zh-CN" altLang="zh-CN" dirty="0" smtClean="0">
                <a:effectLst>
                  <a:outerShdw blurRad="38100" dist="38100" dir="2700000" algn="tl">
                    <a:srgbClr val="C0C0C0"/>
                  </a:outerShdw>
                </a:effectLst>
                <a:latin typeface="黑体" panose="02010609060101010101" pitchFamily="2" charset="-122"/>
                <a:ea typeface="黑体" panose="02010609060101010101" pitchFamily="2" charset="-122"/>
              </a:rPr>
              <a:t>2</a:t>
            </a:r>
            <a:r>
              <a:rPr lang="en-US" altLang="zh-CN" dirty="0" smtClean="0">
                <a:effectLst>
                  <a:outerShdw blurRad="38100" dist="38100" dir="2700000" algn="tl">
                    <a:srgbClr val="C0C0C0"/>
                  </a:outerShdw>
                </a:effectLst>
                <a:latin typeface="黑体" panose="02010609060101010101" pitchFamily="2" charset="-122"/>
                <a:ea typeface="黑体" panose="02010609060101010101" pitchFamily="2" charset="-122"/>
              </a:rPr>
              <a:t> </a:t>
            </a:r>
            <a:r>
              <a:rPr lang="zh-CN" altLang="en-US" dirty="0" smtClean="0">
                <a:effectLst>
                  <a:outerShdw blurRad="38100" dist="38100" dir="2700000" algn="tl">
                    <a:srgbClr val="C0C0C0"/>
                  </a:outerShdw>
                </a:effectLst>
                <a:latin typeface="黑体" panose="02010609060101010101" pitchFamily="2" charset="-122"/>
                <a:ea typeface="黑体" panose="02010609060101010101" pitchFamily="2" charset="-122"/>
              </a:rPr>
              <a:t>课堂教学</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4.</a:t>
            </a:r>
            <a:r>
              <a:rPr lang="zh-CN" altLang="zh-CN" dirty="0" smtClean="0">
                <a:effectLst>
                  <a:outerShdw blurRad="38100" dist="38100" dir="2700000" algn="tl">
                    <a:srgbClr val="C0C0C0"/>
                  </a:outerShdw>
                </a:effectLst>
                <a:latin typeface="黑体" panose="02010609060101010101" pitchFamily="2" charset="-122"/>
                <a:ea typeface="黑体" panose="02010609060101010101" pitchFamily="2" charset="-122"/>
              </a:rPr>
              <a:t>3</a:t>
            </a:r>
            <a:r>
              <a:rPr lang="en-US" altLang="zh-CN" dirty="0" smtClean="0">
                <a:effectLst>
                  <a:outerShdw blurRad="38100" dist="38100" dir="2700000" algn="tl">
                    <a:srgbClr val="C0C0C0"/>
                  </a:outerShdw>
                </a:effectLst>
                <a:latin typeface="黑体" panose="02010609060101010101" pitchFamily="2" charset="-122"/>
                <a:ea typeface="黑体" panose="02010609060101010101" pitchFamily="2" charset="-122"/>
              </a:rPr>
              <a:t> </a:t>
            </a:r>
            <a:r>
              <a:rPr lang="zh-CN" altLang="en-US" dirty="0" smtClean="0">
                <a:effectLst>
                  <a:outerShdw blurRad="38100" dist="38100" dir="2700000" algn="tl">
                    <a:srgbClr val="C0C0C0"/>
                  </a:outerShdw>
                </a:effectLst>
                <a:latin typeface="黑体" panose="02010609060101010101" pitchFamily="2" charset="-122"/>
                <a:ea typeface="黑体" panose="02010609060101010101" pitchFamily="2" charset="-122"/>
              </a:rPr>
              <a:t>实践教学</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dirty="0">
                <a:effectLst>
                  <a:outerShdw blurRad="38100" dist="38100" dir="2700000" algn="tl">
                    <a:srgbClr val="C0C0C0"/>
                  </a:outerShdw>
                </a:effectLst>
                <a:latin typeface="黑体" panose="02010609060101010101" pitchFamily="2" charset="-122"/>
                <a:ea typeface="黑体" panose="02010609060101010101" pitchFamily="2" charset="-122"/>
              </a:rPr>
              <a:t>4.</a:t>
            </a:r>
            <a:r>
              <a:rPr lang="zh-CN" altLang="zh-CN" dirty="0" smtClean="0">
                <a:effectLst>
                  <a:outerShdw blurRad="38100" dist="38100" dir="2700000" algn="tl">
                    <a:srgbClr val="C0C0C0"/>
                  </a:outerShdw>
                </a:effectLst>
                <a:latin typeface="黑体" panose="02010609060101010101" pitchFamily="2" charset="-122"/>
                <a:ea typeface="黑体" panose="02010609060101010101" pitchFamily="2" charset="-122"/>
              </a:rPr>
              <a:t>4</a:t>
            </a:r>
            <a:r>
              <a:rPr lang="en-US" altLang="zh-CN" dirty="0" smtClean="0">
                <a:effectLst>
                  <a:outerShdw blurRad="38100" dist="38100" dir="2700000" algn="tl">
                    <a:srgbClr val="C0C0C0"/>
                  </a:outerShdw>
                </a:effectLst>
                <a:latin typeface="黑体" panose="02010609060101010101" pitchFamily="2" charset="-122"/>
                <a:ea typeface="黑体" panose="02010609060101010101" pitchFamily="2" charset="-122"/>
              </a:rPr>
              <a:t> </a:t>
            </a:r>
            <a:r>
              <a:rPr lang="zh-CN" altLang="en-US" dirty="0" smtClean="0">
                <a:effectLst>
                  <a:outerShdw blurRad="38100" dist="38100" dir="2700000" algn="tl">
                    <a:srgbClr val="C0C0C0"/>
                  </a:outerShdw>
                </a:effectLst>
                <a:latin typeface="黑体" panose="02010609060101010101" pitchFamily="2" charset="-122"/>
                <a:ea typeface="黑体" panose="02010609060101010101" pitchFamily="2" charset="-122"/>
              </a:rPr>
              <a:t>第二课堂</a:t>
            </a:r>
            <a:endParaRPr lang="zh-CN" altLang="en-US" dirty="0">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16395" name="Text Box 11"/>
          <p:cNvSpPr txBox="1">
            <a:spLocks noChangeArrowheads="1"/>
          </p:cNvSpPr>
          <p:nvPr/>
        </p:nvSpPr>
        <p:spPr bwMode="auto">
          <a:xfrm>
            <a:off x="6500857" y="3132551"/>
            <a:ext cx="2261611" cy="1190094"/>
          </a:xfrm>
          <a:prstGeom prst="rect">
            <a:avLst/>
          </a:prstGeom>
          <a:noFill/>
          <a:ln w="9525">
            <a:noFill/>
            <a:miter lim="800000"/>
          </a:ln>
          <a:effectLst/>
        </p:spPr>
        <p:txBody>
          <a:bodyPr>
            <a:spAutoFit/>
          </a:bodyPr>
          <a:lstStyle/>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5.1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招生及生源情况</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5.2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学生指导与服务</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5.3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学风与学习效果</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5.4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就业与发展</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16396" name="Text Box 12"/>
          <p:cNvSpPr txBox="1">
            <a:spLocks noChangeArrowheads="1"/>
          </p:cNvSpPr>
          <p:nvPr/>
        </p:nvSpPr>
        <p:spPr bwMode="auto">
          <a:xfrm>
            <a:off x="6500857" y="4560311"/>
            <a:ext cx="2322469" cy="1188333"/>
          </a:xfrm>
          <a:prstGeom prst="rect">
            <a:avLst/>
          </a:prstGeom>
          <a:noFill/>
          <a:ln w="9525">
            <a:noFill/>
            <a:miter lim="800000"/>
          </a:ln>
          <a:effectLst/>
        </p:spPr>
        <p:txBody>
          <a:bodyPr>
            <a:spAutoFit/>
          </a:bodyPr>
          <a:lstStyle/>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6.1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教学质保体系</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6.2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质量监控</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6.3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质量信息与利用</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a:p>
            <a:pPr algn="l">
              <a:defRPr/>
            </a:pPr>
            <a:r>
              <a:rPr lang="zh-CN" altLang="zh-CN">
                <a:effectLst>
                  <a:outerShdw blurRad="38100" dist="38100" dir="2700000" algn="tl">
                    <a:srgbClr val="C0C0C0"/>
                  </a:outerShdw>
                </a:effectLst>
                <a:latin typeface="黑体" panose="02010609060101010101" pitchFamily="2" charset="-122"/>
                <a:ea typeface="黑体" panose="02010609060101010101" pitchFamily="2" charset="-122"/>
              </a:rPr>
              <a:t>6.4 </a:t>
            </a:r>
            <a:r>
              <a:rPr lang="zh-CN" altLang="en-US">
                <a:effectLst>
                  <a:outerShdw blurRad="38100" dist="38100" dir="2700000" algn="tl">
                    <a:srgbClr val="C0C0C0"/>
                  </a:outerShdw>
                </a:effectLst>
                <a:latin typeface="黑体" panose="02010609060101010101" pitchFamily="2" charset="-122"/>
                <a:ea typeface="黑体" panose="02010609060101010101" pitchFamily="2" charset="-122"/>
              </a:rPr>
              <a:t>质量改进</a:t>
            </a:r>
            <a:endParaRPr lang="zh-CN" altLang="en-US">
              <a:effectLst>
                <a:outerShdw blurRad="38100" dist="38100" dir="2700000" algn="tl">
                  <a:srgbClr val="C0C0C0"/>
                </a:outerShdw>
              </a:effectLst>
              <a:latin typeface="黑体" panose="02010609060101010101" pitchFamily="2" charset="-122"/>
              <a:ea typeface="黑体" panose="02010609060101010101" pitchFamily="2" charset="-122"/>
            </a:endParaRPr>
          </a:p>
        </p:txBody>
      </p:sp>
      <p:sp>
        <p:nvSpPr>
          <p:cNvPr id="27"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（四）审核评估范围的核心内容</a:t>
            </a:r>
            <a:endParaRPr lang="zh-CN" altLang="en-US" sz="48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8604E72D-8B31-4D50-96C9-F3754172AC66}" type="slidenum">
              <a:rPr lang="zh-CN" altLang="en-US"/>
            </a:fld>
            <a:endParaRPr lang="zh-CN" altLang="en-US"/>
          </a:p>
        </p:txBody>
      </p:sp>
      <p:sp>
        <p:nvSpPr>
          <p:cNvPr id="11267" name="AutoShape 9"/>
          <p:cNvSpPr>
            <a:spLocks noChangeArrowheads="1"/>
          </p:cNvSpPr>
          <p:nvPr/>
        </p:nvSpPr>
        <p:spPr bwMode="auto">
          <a:xfrm>
            <a:off x="661988" y="4146868"/>
            <a:ext cx="7975600" cy="1604962"/>
          </a:xfrm>
          <a:prstGeom prst="roundRect">
            <a:avLst>
              <a:gd name="adj" fmla="val 16667"/>
            </a:avLst>
          </a:prstGeom>
          <a:solidFill>
            <a:srgbClr val="FFFFCC"/>
          </a:solidFill>
          <a:ln w="38100" algn="ctr">
            <a:solidFill>
              <a:srgbClr val="969696"/>
            </a:solidFill>
            <a:round/>
          </a:ln>
        </p:spPr>
        <p:txBody>
          <a:bodyPr wrap="none" anchor="ctr"/>
          <a:lstStyle/>
          <a:p>
            <a:endParaRPr lang="zh-CN" altLang="en-US"/>
          </a:p>
        </p:txBody>
      </p:sp>
      <p:sp>
        <p:nvSpPr>
          <p:cNvPr id="11268" name="Rectangle 3"/>
          <p:cNvSpPr>
            <a:spLocks noGrp="1"/>
          </p:cNvSpPr>
          <p:nvPr>
            <p:ph type="body" idx="1"/>
          </p:nvPr>
        </p:nvSpPr>
        <p:spPr>
          <a:xfrm>
            <a:off x="434975" y="1123951"/>
            <a:ext cx="8167688" cy="2659380"/>
          </a:xfrm>
        </p:spPr>
        <p:txBody>
          <a:bodyPr/>
          <a:lstStyle/>
          <a:p>
            <a:pPr marL="360680" indent="-360680" eaLnBrk="1" hangingPunct="1">
              <a:buFont typeface="Arial" panose="020B0604020202020204" pitchFamily="34" charset="0"/>
              <a:buNone/>
            </a:pPr>
            <a:r>
              <a:rPr lang="zh-CN" altLang="en-US" sz="3600" b="1" dirty="0" smtClean="0"/>
              <a:t>项目、要素、要点之间的关系</a:t>
            </a:r>
            <a:endParaRPr lang="zh-CN" altLang="en-US" sz="3600" b="1" dirty="0" smtClean="0"/>
          </a:p>
          <a:p>
            <a:pPr marL="360680" indent="-360680" eaLnBrk="1" hangingPunct="1">
              <a:buFont typeface="Wingdings" panose="05000000000000000000" pitchFamily="2" charset="2"/>
              <a:buChar char="Ø"/>
            </a:pPr>
            <a:r>
              <a:rPr lang="zh-CN" altLang="en-US" sz="2800" dirty="0" smtClean="0"/>
              <a:t>三者之间是一个整体，项目包含要素，要素包含要点，反映了学校教学工作的系统要求和共性规律。</a:t>
            </a:r>
            <a:endParaRPr lang="zh-CN" altLang="en-US" sz="2800" dirty="0" smtClean="0"/>
          </a:p>
          <a:p>
            <a:pPr marL="360680" indent="-360680" eaLnBrk="1" hangingPunct="1">
              <a:buNone/>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思考：要点能包含教学工作所有内容吗？</a:t>
            </a:r>
            <a:endPar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360680" indent="-360680" eaLnBrk="1" hangingPunct="1">
              <a:spcBef>
                <a:spcPts val="4800"/>
              </a:spcBef>
              <a:buFont typeface="Wingdings" panose="05000000000000000000" pitchFamily="2" charset="2"/>
              <a:buNone/>
            </a:pPr>
            <a:r>
              <a:rPr lang="zh-CN" altLang="en-US" sz="2400" dirty="0" smtClean="0"/>
              <a:t>     例：</a:t>
            </a:r>
            <a:r>
              <a:rPr lang="zh-CN" altLang="en-US" sz="2400" dirty="0" smtClean="0">
                <a:latin typeface="Arial" panose="020B0604020202020204" pitchFamily="34" charset="0"/>
              </a:rPr>
              <a:t>“</a:t>
            </a:r>
            <a:r>
              <a:rPr lang="zh-CN" altLang="en-US" sz="2400" dirty="0" smtClean="0"/>
              <a:t>教师教学投入</a:t>
            </a:r>
            <a:r>
              <a:rPr lang="zh-CN" altLang="en-US" sz="2400" dirty="0" smtClean="0">
                <a:latin typeface="Arial" panose="020B0604020202020204" pitchFamily="34" charset="0"/>
              </a:rPr>
              <a:t>”</a:t>
            </a:r>
            <a:r>
              <a:rPr lang="zh-CN" altLang="en-US" sz="2400" dirty="0" smtClean="0"/>
              <a:t>这一要素包括教授、副教授为本      科生上课和教师开展教学研究等情况。但只有这两个要点并不够，如何激励教师</a:t>
            </a:r>
            <a:r>
              <a:rPr lang="zh-CN" altLang="en-US" sz="2400" dirty="0" smtClean="0">
                <a:latin typeface="Arial" panose="020B0604020202020204" pitchFamily="34" charset="0"/>
              </a:rPr>
              <a:t>“</a:t>
            </a:r>
            <a:r>
              <a:rPr lang="zh-CN" altLang="en-US" sz="2400" dirty="0" smtClean="0"/>
              <a:t>用心</a:t>
            </a:r>
            <a:r>
              <a:rPr lang="zh-CN" altLang="en-US" sz="2400" dirty="0" smtClean="0">
                <a:latin typeface="Arial" panose="020B0604020202020204" pitchFamily="34" charset="0"/>
              </a:rPr>
              <a:t>”</a:t>
            </a:r>
            <a:r>
              <a:rPr lang="zh-CN" altLang="en-US" sz="2400" dirty="0" smtClean="0"/>
              <a:t>从事教学工作应该是重要内容。</a:t>
            </a:r>
            <a:endParaRPr lang="zh-CN" altLang="en-US" sz="2400" dirty="0" smtClean="0"/>
          </a:p>
          <a:p>
            <a:pPr marL="360680" indent="-360680" eaLnBrk="1" hangingPunct="1"/>
            <a:endParaRPr lang="zh-CN" altLang="en-US" sz="2400" dirty="0" smtClean="0"/>
          </a:p>
        </p:txBody>
      </p:sp>
      <p:sp>
        <p:nvSpPr>
          <p:cNvPr id="8"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（四）审核评估范围的核心内容</a:t>
            </a:r>
            <a:endParaRPr lang="zh-CN" altLang="en-US" sz="48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549BD967-5768-4630-B4B7-9181268F1342}" type="slidenum">
              <a:rPr lang="zh-CN" altLang="en-US"/>
            </a:fld>
            <a:endParaRPr lang="zh-CN" altLang="en-US"/>
          </a:p>
        </p:txBody>
      </p:sp>
      <p:sp>
        <p:nvSpPr>
          <p:cNvPr id="12291" name="AutoShape 12"/>
          <p:cNvSpPr>
            <a:spLocks noChangeArrowheads="1"/>
          </p:cNvSpPr>
          <p:nvPr/>
        </p:nvSpPr>
        <p:spPr bwMode="auto">
          <a:xfrm>
            <a:off x="544513" y="2398713"/>
            <a:ext cx="7975600" cy="1489075"/>
          </a:xfrm>
          <a:prstGeom prst="roundRect">
            <a:avLst>
              <a:gd name="adj" fmla="val 16667"/>
            </a:avLst>
          </a:prstGeom>
          <a:solidFill>
            <a:srgbClr val="FFFFCC"/>
          </a:solidFill>
          <a:ln w="38100" algn="ctr">
            <a:solidFill>
              <a:srgbClr val="969696"/>
            </a:solidFill>
            <a:round/>
          </a:ln>
        </p:spPr>
        <p:txBody>
          <a:bodyPr wrap="none" anchor="ctr"/>
          <a:lstStyle/>
          <a:p>
            <a:endParaRPr lang="zh-CN" altLang="en-US"/>
          </a:p>
        </p:txBody>
      </p:sp>
      <p:sp>
        <p:nvSpPr>
          <p:cNvPr id="12292" name="Rectangle 3"/>
          <p:cNvSpPr>
            <a:spLocks noGrp="1"/>
          </p:cNvSpPr>
          <p:nvPr>
            <p:ph type="body" idx="1"/>
          </p:nvPr>
        </p:nvSpPr>
        <p:spPr>
          <a:xfrm>
            <a:off x="434975" y="1122363"/>
            <a:ext cx="7886700" cy="5062537"/>
          </a:xfrm>
          <a:noFill/>
        </p:spPr>
        <p:txBody>
          <a:bodyPr/>
          <a:lstStyle/>
          <a:p>
            <a:pPr marL="355600" indent="-355600" eaLnBrk="1" hangingPunct="1">
              <a:buFont typeface="Arial" panose="020B0604020202020204" pitchFamily="34" charset="0"/>
              <a:buNone/>
            </a:pPr>
            <a:r>
              <a:rPr lang="zh-CN" altLang="en-US" sz="3600" b="1" dirty="0" smtClean="0"/>
              <a:t>项目、要素、要点之间的关系</a:t>
            </a:r>
            <a:endParaRPr lang="zh-CN" altLang="en-US" sz="3600" b="1" dirty="0" smtClean="0"/>
          </a:p>
          <a:p>
            <a:pPr marL="355600" indent="-355600" eaLnBrk="1" hangingPunct="1">
              <a:buFont typeface="Wingdings" panose="05000000000000000000" pitchFamily="2" charset="2"/>
              <a:buChar char="Ø"/>
            </a:pPr>
            <a:r>
              <a:rPr lang="zh-CN" altLang="en-US" sz="2800" dirty="0" smtClean="0"/>
              <a:t>各项目中的要素相互关联</a:t>
            </a:r>
            <a:endParaRPr lang="zh-CN" altLang="en-US" sz="2800" dirty="0" smtClean="0"/>
          </a:p>
          <a:p>
            <a:pPr marL="355600" indent="-355600" eaLnBrk="1" hangingPunct="1">
              <a:spcBef>
                <a:spcPct val="70000"/>
              </a:spcBef>
              <a:buFont typeface="Wingdings" panose="05000000000000000000" pitchFamily="2" charset="2"/>
              <a:buNone/>
            </a:pPr>
            <a:r>
              <a:rPr lang="zh-CN" altLang="en-US" sz="2400" dirty="0" smtClean="0"/>
              <a:t>     例如：</a:t>
            </a:r>
            <a:endParaRPr lang="zh-CN" altLang="en-US" sz="2400" dirty="0" smtClean="0"/>
          </a:p>
          <a:p>
            <a:pPr marL="355600" indent="-355600" eaLnBrk="1" hangingPunct="1">
              <a:spcBef>
                <a:spcPct val="30000"/>
              </a:spcBef>
              <a:buFont typeface="Wingdings" panose="05000000000000000000" pitchFamily="2" charset="2"/>
              <a:buNone/>
            </a:pPr>
            <a:r>
              <a:rPr lang="zh-CN" altLang="en-US" sz="2400" dirty="0" smtClean="0"/>
              <a:t>      </a:t>
            </a:r>
            <a:r>
              <a:rPr lang="zh-CN" altLang="en-US" sz="2400" dirty="0" smtClean="0">
                <a:latin typeface="Arial" panose="020B0604020202020204" pitchFamily="34" charset="0"/>
              </a:rPr>
              <a:t>“</a:t>
            </a:r>
            <a:r>
              <a:rPr lang="zh-CN" altLang="en-US" sz="2400" dirty="0" smtClean="0"/>
              <a:t>人才培养中心地位</a:t>
            </a:r>
            <a:r>
              <a:rPr lang="zh-CN" altLang="en-US" sz="2400" dirty="0" smtClean="0">
                <a:latin typeface="Arial" panose="020B0604020202020204" pitchFamily="34" charset="0"/>
              </a:rPr>
              <a:t>”</a:t>
            </a:r>
            <a:r>
              <a:rPr lang="zh-CN" altLang="en-US" sz="2400" dirty="0" smtClean="0"/>
              <a:t>这一要素不仅在定位与目标中体现，也一定会在师资队伍、培养过程中有所反映。</a:t>
            </a:r>
            <a:endParaRPr lang="zh-CN" altLang="en-US" sz="2400" dirty="0" smtClean="0"/>
          </a:p>
          <a:p>
            <a:pPr marL="355600" indent="-355600" eaLnBrk="1" hangingPunct="1">
              <a:buFont typeface="Wingdings" panose="05000000000000000000" pitchFamily="2" charset="2"/>
              <a:buNone/>
            </a:pPr>
            <a:endParaRPr lang="zh-CN" altLang="en-US" sz="2400" dirty="0" smtClean="0"/>
          </a:p>
          <a:p>
            <a:pPr marL="355600" indent="-355600" eaLnBrk="1" hangingPunct="1">
              <a:buFont typeface="Wingdings" panose="05000000000000000000" pitchFamily="2" charset="2"/>
              <a:buChar char="Ø"/>
            </a:pPr>
            <a:r>
              <a:rPr lang="zh-CN" altLang="en-US" sz="2800" dirty="0" smtClean="0"/>
              <a:t>上述关系决定了学校开展自评自建和专家进校考察是由上而下进行，这也是审核评估与水平评估的区别之一。</a:t>
            </a:r>
            <a:endParaRPr lang="en-US" altLang="zh-CN" sz="2800" dirty="0" smtClean="0"/>
          </a:p>
        </p:txBody>
      </p:sp>
      <p:sp>
        <p:nvSpPr>
          <p:cNvPr id="8"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（四）审核评估范围的核心内容</a:t>
            </a:r>
            <a:endParaRPr lang="zh-CN" altLang="en-US" sz="48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pPr>
              <a:defRPr/>
            </a:pPr>
            <a:fld id="{51D72838-AC36-4A33-9590-F1630D9245BF}" type="slidenum">
              <a:rPr lang="zh-CN" altLang="en-US"/>
            </a:fld>
            <a:endParaRPr lang="zh-CN" altLang="en-US"/>
          </a:p>
        </p:txBody>
      </p:sp>
      <p:sp>
        <p:nvSpPr>
          <p:cNvPr id="63490" name="Rectangle 2"/>
          <p:cNvSpPr>
            <a:spLocks noGrp="1"/>
          </p:cNvSpPr>
          <p:nvPr>
            <p:ph type="title"/>
          </p:nvPr>
        </p:nvSpPr>
        <p:spPr>
          <a:xfrm>
            <a:off x="1169670" y="2460625"/>
            <a:ext cx="6854190" cy="1325563"/>
          </a:xfrm>
          <a:effectLst>
            <a:outerShdw dist="35921" dir="2700000" algn="ctr" rotWithShape="0">
              <a:srgbClr val="808080">
                <a:alpha val="50000"/>
              </a:srgbClr>
            </a:outerShdw>
          </a:effectLst>
        </p:spPr>
        <p:txBody>
          <a:bodyPr/>
          <a:lstStyle/>
          <a:p>
            <a:pPr marL="1079500" indent="-1079500" algn="l" eaLnBrk="1" hangingPunct="1">
              <a:defRPr/>
            </a:pPr>
            <a:r>
              <a:rPr lang="zh-CN" altLang="en-US" sz="4000" b="1" dirty="0" smtClean="0">
                <a:effectLst>
                  <a:outerShdw blurRad="38100" dist="38100" dir="2700000" algn="tl">
                    <a:srgbClr val="C0C0C0"/>
                  </a:outerShdw>
                </a:effectLst>
                <a:ea typeface="华文中宋" panose="02010600040101010101" pitchFamily="2" charset="-122"/>
              </a:rPr>
              <a:t>二、审核评估范围及评建重点</a:t>
            </a:r>
            <a:endParaRPr lang="zh-CN" altLang="en-US" sz="4000" b="1" dirty="0" smtClean="0">
              <a:effectLst>
                <a:outerShdw blurRad="38100" dist="38100" dir="2700000" algn="tl">
                  <a:srgbClr val="C0C0C0"/>
                </a:outerShdw>
              </a:effectLst>
              <a:ea typeface="华文中宋" panose="02010600040101010101" pitchFamily="2"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C73DE0A6-8302-45C1-8275-E726910E1E07}" type="slidenum">
              <a:rPr lang="zh-CN" altLang="en-US"/>
            </a:fld>
            <a:endParaRPr lang="zh-CN" altLang="en-US"/>
          </a:p>
        </p:txBody>
      </p:sp>
      <p:sp>
        <p:nvSpPr>
          <p:cNvPr id="15363" name="AutoShape 6"/>
          <p:cNvSpPr>
            <a:spLocks noChangeArrowheads="1"/>
          </p:cNvSpPr>
          <p:nvPr/>
        </p:nvSpPr>
        <p:spPr bwMode="auto">
          <a:xfrm>
            <a:off x="796925" y="2012950"/>
            <a:ext cx="7793038" cy="2413000"/>
          </a:xfrm>
          <a:prstGeom prst="roundRect">
            <a:avLst>
              <a:gd name="adj" fmla="val 16667"/>
            </a:avLst>
          </a:prstGeom>
          <a:noFill/>
          <a:ln w="38100">
            <a:solidFill>
              <a:srgbClr val="969696"/>
            </a:solidFill>
            <a:round/>
          </a:ln>
        </p:spPr>
        <p:txBody>
          <a:bodyPr wrap="none" anchor="ctr"/>
          <a:lstStyle/>
          <a:p>
            <a:endParaRPr lang="zh-CN" altLang="en-US"/>
          </a:p>
        </p:txBody>
      </p:sp>
      <p:sp>
        <p:nvSpPr>
          <p:cNvPr id="15364" name="AutoShape 13"/>
          <p:cNvSpPr>
            <a:spLocks noChangeArrowheads="1"/>
          </p:cNvSpPr>
          <p:nvPr/>
        </p:nvSpPr>
        <p:spPr bwMode="auto">
          <a:xfrm rot="-5400000">
            <a:off x="4269581" y="-1770856"/>
            <a:ext cx="847725" cy="7780338"/>
          </a:xfrm>
          <a:prstGeom prst="flowChartDelay">
            <a:avLst/>
          </a:prstGeom>
          <a:solidFill>
            <a:srgbClr val="85C1D1"/>
          </a:solidFill>
          <a:ln w="38100" algn="ctr">
            <a:solidFill>
              <a:srgbClr val="969696"/>
            </a:solidFill>
            <a:miter lim="800000"/>
          </a:ln>
        </p:spPr>
        <p:txBody>
          <a:bodyPr wrap="none" anchor="ctr"/>
          <a:lstStyle/>
          <a:p>
            <a:endParaRPr lang="zh-CN" altLang="en-US"/>
          </a:p>
        </p:txBody>
      </p:sp>
      <p:sp>
        <p:nvSpPr>
          <p:cNvPr id="15365" name="Rectangle 3"/>
          <p:cNvSpPr>
            <a:spLocks noGrp="1"/>
          </p:cNvSpPr>
          <p:nvPr>
            <p:ph type="body" idx="1"/>
          </p:nvPr>
        </p:nvSpPr>
        <p:spPr>
          <a:xfrm>
            <a:off x="865188" y="1841500"/>
            <a:ext cx="7766050" cy="2419124"/>
          </a:xfrm>
          <a:noFill/>
        </p:spPr>
        <p:txBody>
          <a:bodyPr>
            <a:spAutoFit/>
          </a:bodyPr>
          <a:lstStyle/>
          <a:p>
            <a:pPr marL="0" indent="0" algn="ctr" eaLnBrk="1" hangingPunct="1">
              <a:buFont typeface="Arial" panose="020B0604020202020204" pitchFamily="34" charset="0"/>
              <a:buNone/>
            </a:pPr>
            <a:r>
              <a:rPr lang="zh-CN" altLang="en-US" sz="3600" b="1" dirty="0" smtClean="0"/>
              <a:t> 说明：</a:t>
            </a:r>
            <a:endParaRPr lang="zh-CN" altLang="en-US" sz="3600" b="1" dirty="0" smtClean="0"/>
          </a:p>
          <a:p>
            <a:pPr marL="0" indent="0" eaLnBrk="1" hangingPunct="1">
              <a:buFont typeface="Arial" panose="020B0604020202020204" pitchFamily="34" charset="0"/>
              <a:buNone/>
            </a:pPr>
            <a:r>
              <a:rPr lang="zh-CN" altLang="en-US" sz="3600" dirty="0" smtClean="0"/>
              <a:t>以下内容是针对项目和要素的解析，</a:t>
            </a:r>
            <a:r>
              <a:rPr lang="zh-CN" altLang="en-US" sz="3600" dirty="0" smtClean="0">
                <a:solidFill>
                  <a:srgbClr val="FF0000"/>
                </a:solidFill>
              </a:rPr>
              <a:t>是学校评建和专家考察的重点</a:t>
            </a:r>
            <a:r>
              <a:rPr lang="zh-CN" altLang="en-US" sz="3600" dirty="0" smtClean="0"/>
              <a:t>，其相应要点的内涵已含在要素解析之中。</a:t>
            </a:r>
            <a:endParaRPr lang="zh-CN" altLang="en-US" sz="3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51D7FF49-EBA7-4AAA-9FC6-26A19524ED9E}" type="slidenum">
              <a:rPr lang="zh-CN" altLang="en-US"/>
            </a:fld>
            <a:endParaRPr lang="zh-CN" altLang="en-US"/>
          </a:p>
        </p:txBody>
      </p:sp>
      <p:sp>
        <p:nvSpPr>
          <p:cNvPr id="16387" name="Rectangle 3"/>
          <p:cNvSpPr>
            <a:spLocks noGrp="1"/>
          </p:cNvSpPr>
          <p:nvPr>
            <p:ph type="body" idx="1"/>
          </p:nvPr>
        </p:nvSpPr>
        <p:spPr>
          <a:xfrm>
            <a:off x="425450" y="1377950"/>
            <a:ext cx="8718550" cy="4799013"/>
          </a:xfrm>
        </p:spPr>
        <p:txBody>
          <a:bodyPr/>
          <a:lstStyle/>
          <a:p>
            <a:pPr marL="355600" indent="-355600" eaLnBrk="1" hangingPunct="1">
              <a:buFont typeface="Arial" panose="020B0604020202020204" pitchFamily="34" charset="0"/>
              <a:buNone/>
            </a:pPr>
            <a:r>
              <a:rPr lang="zh-CN" altLang="en-US" sz="3600" b="1" dirty="0" smtClean="0"/>
              <a:t>审核项目一：定位与目标</a:t>
            </a:r>
            <a:endParaRPr lang="zh-CN" altLang="en-US" sz="3600" b="1" dirty="0" smtClean="0"/>
          </a:p>
          <a:p>
            <a:pPr marL="355600" indent="-355600" eaLnBrk="1" hangingPunct="1">
              <a:lnSpc>
                <a:spcPct val="125000"/>
              </a:lnSpc>
              <a:spcBef>
                <a:spcPct val="70000"/>
              </a:spcBef>
              <a:buFont typeface="Wingdings" panose="05000000000000000000" pitchFamily="2" charset="2"/>
              <a:buChar char="Ø"/>
            </a:pPr>
            <a:endParaRPr lang="en-US" altLang="zh-CN" sz="2800" dirty="0" smtClean="0"/>
          </a:p>
          <a:p>
            <a:pPr marL="355600" indent="-355600" eaLnBrk="1" hangingPunct="1">
              <a:lnSpc>
                <a:spcPct val="125000"/>
              </a:lnSpc>
              <a:spcBef>
                <a:spcPct val="70000"/>
              </a:spcBef>
              <a:buFont typeface="Wingdings" panose="05000000000000000000" pitchFamily="2" charset="2"/>
              <a:buChar char="Ø"/>
            </a:pPr>
            <a:endParaRPr lang="en-US" altLang="zh-CN" sz="2800" dirty="0" smtClean="0"/>
          </a:p>
          <a:p>
            <a:pPr marL="355600" indent="-355600" eaLnBrk="1" hangingPunct="1">
              <a:lnSpc>
                <a:spcPct val="125000"/>
              </a:lnSpc>
              <a:spcBef>
                <a:spcPct val="70000"/>
              </a:spcBef>
              <a:buFont typeface="Wingdings" panose="05000000000000000000" pitchFamily="2" charset="2"/>
              <a:buChar char="Ø"/>
            </a:pPr>
            <a:endParaRPr lang="en-US" altLang="zh-CN" sz="2800" dirty="0" smtClean="0"/>
          </a:p>
          <a:p>
            <a:pPr marL="355600" indent="-355600" eaLnBrk="1" hangingPunct="1">
              <a:lnSpc>
                <a:spcPct val="125000"/>
              </a:lnSpc>
              <a:spcBef>
                <a:spcPct val="70000"/>
              </a:spcBef>
              <a:buFont typeface="Wingdings" panose="05000000000000000000" pitchFamily="2" charset="2"/>
              <a:buChar char="Ø"/>
            </a:pPr>
            <a:r>
              <a:rPr lang="zh-CN" altLang="en-US" sz="2800" dirty="0" smtClean="0"/>
              <a:t>定位与目标是顶层设计，主要指学校发展目标定位、、服务面向定位、人才类型定位等。</a:t>
            </a:r>
            <a:endParaRPr lang="zh-CN" altLang="en-US" sz="2800" dirty="0" smtClean="0"/>
          </a:p>
          <a:p>
            <a:pPr marL="355600" indent="-355600" eaLnBrk="1" hangingPunct="1">
              <a:buFont typeface="Arial" panose="020B0604020202020204" pitchFamily="34" charset="0"/>
              <a:buNone/>
            </a:pPr>
            <a:endParaRPr lang="zh-CN" altLang="en-US" dirty="0" smtClean="0"/>
          </a:p>
        </p:txBody>
      </p:sp>
      <p:sp>
        <p:nvSpPr>
          <p:cNvPr id="101385" name="Rectangle 9"/>
          <p:cNvSpPr>
            <a:spLocks noGrp="1"/>
          </p:cNvSpPr>
          <p:nvPr>
            <p:ph type="title"/>
          </p:nvPr>
        </p:nvSpPr>
        <p:spPr>
          <a:xfrm>
            <a:off x="207962" y="-249238"/>
            <a:ext cx="8193088"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（一）定位与目标</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1779270" y="2228850"/>
          <a:ext cx="5715000" cy="2241630"/>
        </p:xfrm>
        <a:graphic>
          <a:graphicData uri="http://schemas.openxmlformats.org/drawingml/2006/table">
            <a:tbl>
              <a:tblPr/>
              <a:tblGrid>
                <a:gridCol w="2334296"/>
                <a:gridCol w="3380704"/>
              </a:tblGrid>
              <a:tr h="621480">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1. </a:t>
                      </a:r>
                      <a:r>
                        <a:rPr lang="zh-CN" altLang="en-US" sz="2400" b="1" kern="1200" dirty="0" smtClean="0">
                          <a:solidFill>
                            <a:srgbClr val="000099"/>
                          </a:solidFill>
                          <a:latin typeface="微软雅黑" panose="020B0503020204020204" charset="-122"/>
                          <a:ea typeface="微软雅黑" panose="020B0503020204020204" charset="-122"/>
                          <a:cs typeface="+mn-cs"/>
                        </a:rPr>
                        <a:t>定位与目标</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1.1 </a:t>
                      </a:r>
                      <a:r>
                        <a:rPr lang="zh-CN" altLang="en-US" sz="2400" b="1" kern="1200" dirty="0" smtClean="0">
                          <a:solidFill>
                            <a:srgbClr val="000099"/>
                          </a:solidFill>
                          <a:latin typeface="微软雅黑" panose="020B0503020204020204" charset="-122"/>
                          <a:ea typeface="微软雅黑" panose="020B0503020204020204" charset="-122"/>
                          <a:cs typeface="+mn-cs"/>
                        </a:rPr>
                        <a:t>办学定位</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1.2 </a:t>
                      </a:r>
                      <a:r>
                        <a:rPr lang="zh-CN" altLang="en-US" sz="2400" b="1" kern="1200" dirty="0" smtClean="0">
                          <a:solidFill>
                            <a:srgbClr val="000099"/>
                          </a:solidFill>
                          <a:latin typeface="微软雅黑" panose="020B0503020204020204" charset="-122"/>
                          <a:ea typeface="微软雅黑" panose="020B0503020204020204" charset="-122"/>
                          <a:cs typeface="+mn-cs"/>
                        </a:rPr>
                        <a:t>培养目标</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1.3 </a:t>
                      </a:r>
                      <a:r>
                        <a:rPr lang="zh-CN" altLang="en-US" sz="2400" b="1" kern="1200" dirty="0" smtClean="0">
                          <a:solidFill>
                            <a:srgbClr val="000099"/>
                          </a:solidFill>
                          <a:latin typeface="微软雅黑" panose="020B0503020204020204" charset="-122"/>
                          <a:ea typeface="微软雅黑" panose="020B0503020204020204" charset="-122"/>
                          <a:cs typeface="+mn-cs"/>
                        </a:rPr>
                        <a:t>人才培养中心地位</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1"/>
          </p:nvPr>
        </p:nvSpPr>
        <p:spPr/>
        <p:txBody>
          <a:bodyPr/>
          <a:lstStyle/>
          <a:p>
            <a:pPr>
              <a:defRPr/>
            </a:pPr>
            <a:fld id="{F34F209F-7364-4BEE-B0C4-76D6E8CB9558}" type="slidenum">
              <a:rPr lang="zh-CN" altLang="en-US" smtClean="0"/>
            </a:fld>
            <a:endParaRPr lang="zh-CN" altLang="en-US" dirty="0"/>
          </a:p>
        </p:txBody>
      </p:sp>
      <p:sp>
        <p:nvSpPr>
          <p:cNvPr id="23" name="TextBox 22"/>
          <p:cNvSpPr txBox="1"/>
          <p:nvPr/>
        </p:nvSpPr>
        <p:spPr bwMode="auto">
          <a:xfrm>
            <a:off x="285750" y="1566659"/>
            <a:ext cx="8858249" cy="4154984"/>
          </a:xfrm>
          <a:prstGeom prst="rect">
            <a:avLst/>
          </a:prstGeom>
          <a:noFill/>
          <a:ln w="9525">
            <a:noFill/>
            <a:miter lim="800000"/>
          </a:ln>
        </p:spPr>
        <p:txBody>
          <a:bodyPr wrap="square" rtlCol="0">
            <a:spAutoFit/>
          </a:bodyPr>
          <a:lstStyle/>
          <a:p>
            <a:pPr algn="l">
              <a:lnSpc>
                <a:spcPct val="200000"/>
              </a:lnSpc>
              <a:spcAft>
                <a:spcPts val="0"/>
              </a:spcAft>
              <a:buFont typeface="Wingdings" panose="05000000000000000000" pitchFamily="2" charset="2"/>
              <a:buChar char="l"/>
            </a:pPr>
            <a:r>
              <a:rPr lang="en-US" altLang="zh-CN" sz="3300" b="1" dirty="0" smtClean="0">
                <a:latin typeface="隶书" panose="02010509060101010101" pitchFamily="49" charset="-122"/>
                <a:ea typeface="隶书" panose="02010509060101010101" pitchFamily="49" charset="-122"/>
              </a:rPr>
              <a:t> </a:t>
            </a:r>
            <a:r>
              <a:rPr lang="zh-CN" altLang="zh-CN" sz="3300" b="1" dirty="0" smtClean="0">
                <a:latin typeface="隶书" panose="02010509060101010101" pitchFamily="49" charset="-122"/>
                <a:ea typeface="隶书" panose="02010509060101010101" pitchFamily="49" charset="-122"/>
              </a:rPr>
              <a:t>大学</a:t>
            </a:r>
            <a:r>
              <a:rPr lang="zh-CN" altLang="zh-CN" sz="3300" b="1" dirty="0">
                <a:latin typeface="隶书" panose="02010509060101010101" pitchFamily="49" charset="-122"/>
                <a:ea typeface="隶书" panose="02010509060101010101" pitchFamily="49" charset="-122"/>
              </a:rPr>
              <a:t>之道本科为本，落实在专业</a:t>
            </a:r>
            <a:r>
              <a:rPr lang="zh-CN" altLang="zh-CN" sz="3300" b="1" dirty="0" smtClean="0">
                <a:latin typeface="隶书" panose="02010509060101010101" pitchFamily="49" charset="-122"/>
                <a:ea typeface="隶书" panose="02010509060101010101" pitchFamily="49" charset="-122"/>
              </a:rPr>
              <a:t>层面</a:t>
            </a:r>
            <a:endParaRPr lang="zh-CN" altLang="zh-CN" sz="3300" b="1" dirty="0">
              <a:latin typeface="隶书" panose="02010509060101010101" pitchFamily="49" charset="-122"/>
              <a:ea typeface="隶书" panose="02010509060101010101" pitchFamily="49" charset="-122"/>
            </a:endParaRPr>
          </a:p>
          <a:p>
            <a:pPr lvl="0" algn="l">
              <a:lnSpc>
                <a:spcPct val="200000"/>
              </a:lnSpc>
              <a:spcAft>
                <a:spcPts val="0"/>
              </a:spcAft>
              <a:buFont typeface="Wingdings" panose="05000000000000000000" pitchFamily="2" charset="2"/>
              <a:buChar char="l"/>
            </a:pPr>
            <a:r>
              <a:rPr lang="en-US" altLang="zh-CN" sz="3300" b="1" dirty="0" smtClean="0">
                <a:latin typeface="隶书" panose="02010509060101010101" pitchFamily="49" charset="-122"/>
                <a:ea typeface="隶书" panose="02010509060101010101" pitchFamily="49" charset="-122"/>
              </a:rPr>
              <a:t> </a:t>
            </a:r>
            <a:r>
              <a:rPr lang="zh-CN" altLang="zh-CN" sz="3300" b="1" dirty="0" smtClean="0">
                <a:latin typeface="隶书" panose="02010509060101010101" pitchFamily="49" charset="-122"/>
                <a:ea typeface="隶书" panose="02010509060101010101" pitchFamily="49" charset="-122"/>
              </a:rPr>
              <a:t>教育</a:t>
            </a:r>
            <a:r>
              <a:rPr lang="zh-CN" altLang="zh-CN" sz="3300" b="1" dirty="0">
                <a:latin typeface="隶书" panose="02010509060101010101" pitchFamily="49" charset="-122"/>
                <a:ea typeface="隶书" panose="02010509060101010101" pitchFamily="49" charset="-122"/>
              </a:rPr>
              <a:t>之道教师为本，落实</a:t>
            </a:r>
            <a:r>
              <a:rPr lang="zh-CN" altLang="zh-CN" sz="3300" b="1" dirty="0" smtClean="0">
                <a:latin typeface="隶书" panose="02010509060101010101" pitchFamily="49" charset="-122"/>
                <a:ea typeface="隶书" panose="02010509060101010101" pitchFamily="49" charset="-122"/>
              </a:rPr>
              <a:t>教师主体责任</a:t>
            </a:r>
            <a:endParaRPr lang="zh-CN" altLang="zh-CN" sz="3300" b="1" dirty="0">
              <a:latin typeface="隶书" panose="02010509060101010101" pitchFamily="49" charset="-122"/>
              <a:ea typeface="隶书" panose="02010509060101010101" pitchFamily="49" charset="-122"/>
            </a:endParaRPr>
          </a:p>
          <a:p>
            <a:pPr lvl="0" algn="l">
              <a:lnSpc>
                <a:spcPct val="200000"/>
              </a:lnSpc>
              <a:spcAft>
                <a:spcPts val="0"/>
              </a:spcAft>
              <a:buFont typeface="Wingdings" panose="05000000000000000000" pitchFamily="2" charset="2"/>
              <a:buChar char="l"/>
            </a:pPr>
            <a:r>
              <a:rPr lang="en-US" altLang="zh-CN" sz="3300" b="1" dirty="0" smtClean="0">
                <a:latin typeface="隶书" panose="02010509060101010101" pitchFamily="49" charset="-122"/>
                <a:ea typeface="隶书" panose="02010509060101010101" pitchFamily="49" charset="-122"/>
              </a:rPr>
              <a:t> </a:t>
            </a:r>
            <a:r>
              <a:rPr lang="zh-CN" altLang="zh-CN" sz="3300" b="1" dirty="0" smtClean="0">
                <a:latin typeface="隶书" panose="02010509060101010101" pitchFamily="49" charset="-122"/>
                <a:ea typeface="隶书" panose="02010509060101010101" pitchFamily="49" charset="-122"/>
              </a:rPr>
              <a:t>教学</a:t>
            </a:r>
            <a:r>
              <a:rPr lang="zh-CN" altLang="zh-CN" sz="3300" b="1" dirty="0">
                <a:latin typeface="隶书" panose="02010509060101010101" pitchFamily="49" charset="-122"/>
                <a:ea typeface="隶书" panose="02010509060101010101" pitchFamily="49" charset="-122"/>
              </a:rPr>
              <a:t>之道师生互动为本，落实在课堂</a:t>
            </a:r>
            <a:r>
              <a:rPr lang="zh-CN" altLang="zh-CN" sz="3300" b="1" dirty="0" smtClean="0">
                <a:latin typeface="隶书" panose="02010509060101010101" pitchFamily="49" charset="-122"/>
                <a:ea typeface="隶书" panose="02010509060101010101" pitchFamily="49" charset="-122"/>
              </a:rPr>
              <a:t>教学中</a:t>
            </a:r>
            <a:endParaRPr lang="zh-CN" altLang="zh-CN" sz="3300" b="1" dirty="0">
              <a:latin typeface="隶书" panose="02010509060101010101" pitchFamily="49" charset="-122"/>
              <a:ea typeface="隶书" panose="02010509060101010101" pitchFamily="49" charset="-122"/>
            </a:endParaRPr>
          </a:p>
          <a:p>
            <a:pPr lvl="0" algn="l">
              <a:lnSpc>
                <a:spcPct val="200000"/>
              </a:lnSpc>
              <a:spcAft>
                <a:spcPts val="0"/>
              </a:spcAft>
              <a:buFont typeface="Wingdings" panose="05000000000000000000" pitchFamily="2" charset="2"/>
              <a:buChar char="l"/>
            </a:pPr>
            <a:r>
              <a:rPr lang="en-US" altLang="zh-CN" sz="3300" b="1" dirty="0" smtClean="0">
                <a:latin typeface="隶书" panose="02010509060101010101" pitchFamily="49" charset="-122"/>
                <a:ea typeface="隶书" panose="02010509060101010101" pitchFamily="49" charset="-122"/>
              </a:rPr>
              <a:t> </a:t>
            </a:r>
            <a:r>
              <a:rPr lang="zh-CN" altLang="zh-CN" sz="3300" b="1" dirty="0" smtClean="0">
                <a:latin typeface="隶书" panose="02010509060101010101" pitchFamily="49" charset="-122"/>
                <a:ea typeface="隶书" panose="02010509060101010101" pitchFamily="49" charset="-122"/>
              </a:rPr>
              <a:t>质量</a:t>
            </a:r>
            <a:r>
              <a:rPr lang="zh-CN" altLang="en-US" sz="3300" b="1" dirty="0" smtClean="0">
                <a:latin typeface="隶书" panose="02010509060101010101" pitchFamily="49" charset="-122"/>
                <a:ea typeface="隶书" panose="02010509060101010101" pitchFamily="49" charset="-122"/>
              </a:rPr>
              <a:t>之道产出</a:t>
            </a:r>
            <a:r>
              <a:rPr lang="zh-CN" altLang="zh-CN" sz="3300" b="1" dirty="0" smtClean="0">
                <a:latin typeface="隶书" panose="02010509060101010101" pitchFamily="49" charset="-122"/>
                <a:ea typeface="隶书" panose="02010509060101010101" pitchFamily="49" charset="-122"/>
              </a:rPr>
              <a:t>为</a:t>
            </a:r>
            <a:r>
              <a:rPr lang="zh-CN" altLang="zh-CN" sz="3300" b="1" dirty="0">
                <a:latin typeface="隶书" panose="02010509060101010101" pitchFamily="49" charset="-122"/>
                <a:ea typeface="隶书" panose="02010509060101010101" pitchFamily="49" charset="-122"/>
              </a:rPr>
              <a:t>本，落实在</a:t>
            </a:r>
            <a:r>
              <a:rPr lang="zh-CN" altLang="zh-CN" sz="3300" b="1" dirty="0" smtClean="0">
                <a:latin typeface="隶书" panose="02010509060101010101" pitchFamily="49" charset="-122"/>
                <a:ea typeface="隶书" panose="02010509060101010101" pitchFamily="49" charset="-122"/>
              </a:rPr>
              <a:t>每个</a:t>
            </a:r>
            <a:r>
              <a:rPr lang="zh-CN" altLang="zh-CN" sz="3300" b="1" dirty="0">
                <a:latin typeface="隶书" panose="02010509060101010101" pitchFamily="49" charset="-122"/>
                <a:ea typeface="隶书" panose="02010509060101010101" pitchFamily="49" charset="-122"/>
              </a:rPr>
              <a:t>学生</a:t>
            </a:r>
            <a:r>
              <a:rPr lang="zh-CN" altLang="zh-CN" sz="3300" b="1" dirty="0" smtClean="0">
                <a:latin typeface="隶书" panose="02010509060101010101" pitchFamily="49" charset="-122"/>
                <a:ea typeface="隶书" panose="02010509060101010101" pitchFamily="49" charset="-122"/>
              </a:rPr>
              <a:t>身上</a:t>
            </a:r>
            <a:endParaRPr lang="zh-CN" altLang="zh-CN" sz="3300" b="1" dirty="0">
              <a:latin typeface="隶书" panose="02010509060101010101" pitchFamily="49" charset="-122"/>
              <a:ea typeface="隶书" panose="02010509060101010101" pitchFamily="49" charset="-122"/>
            </a:endParaRPr>
          </a:p>
        </p:txBody>
      </p:sp>
      <p:sp>
        <p:nvSpPr>
          <p:cNvPr id="7" name="Rectangle 2"/>
          <p:cNvSpPr txBox="1">
            <a:spLocks noChangeArrowheads="1"/>
          </p:cNvSpPr>
          <p:nvPr/>
        </p:nvSpPr>
        <p:spPr>
          <a:xfrm>
            <a:off x="611188" y="116632"/>
            <a:ext cx="7993062" cy="2116138"/>
          </a:xfrm>
          <a:prstGeom prst="rect">
            <a:avLst/>
          </a:prstGeom>
        </p:spPr>
        <p:txBody>
          <a:bodyPr/>
          <a:lstStyle/>
          <a:p>
            <a:pPr marL="0" marR="0" lvl="0" indent="0" algn="ctr" defTabSz="914400" rtl="0" eaLnBrk="1" fontAlgn="base" latinLnBrk="0" hangingPunct="1">
              <a:spcBef>
                <a:spcPct val="0"/>
              </a:spcBef>
              <a:spcAft>
                <a:spcPct val="0"/>
              </a:spcAft>
              <a:buClrTx/>
              <a:buSzTx/>
              <a:buFontTx/>
              <a:buNone/>
              <a:defRPr/>
            </a:pPr>
            <a:r>
              <a:rPr kumimoji="1" lang="zh-CN" altLang="en-US" sz="6000" b="0" i="0" u="none" strike="noStrike" kern="0" cap="none" spc="0" normalizeH="0" baseline="0" noProof="0" dirty="0" smtClean="0">
                <a:ln>
                  <a:noFill/>
                </a:ln>
                <a:effectLst/>
                <a:uLnTx/>
                <a:uFillTx/>
                <a:latin typeface="隶书" panose="02010509060101010101" pitchFamily="49" charset="-122"/>
                <a:ea typeface="隶书" panose="02010509060101010101" pitchFamily="49" charset="-122"/>
                <a:cs typeface="+mj-cs"/>
              </a:rPr>
              <a:t>引言</a:t>
            </a:r>
            <a:endParaRPr kumimoji="1" lang="zh-CN" altLang="en-US" sz="6000" b="0" i="0" u="none" strike="noStrike" kern="0" cap="none" spc="0" normalizeH="0" baseline="0" noProof="0" dirty="0" smtClean="0">
              <a:ln>
                <a:noFill/>
              </a:ln>
              <a:effectLst/>
              <a:uLnTx/>
              <a:uFillTx/>
              <a:latin typeface="隶书" panose="02010509060101010101" pitchFamily="49" charset="-122"/>
              <a:ea typeface="隶书" panose="02010509060101010101" pitchFamily="49"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1000"/>
                                        <p:tgtEl>
                                          <p:spTgt spid="23">
                                            <p:txEl>
                                              <p:pRg st="1" end="1"/>
                                            </p:txEl>
                                          </p:spTgt>
                                        </p:tgtEl>
                                      </p:cBhvr>
                                    </p:animEffect>
                                    <p:anim calcmode="lin" valueType="num">
                                      <p:cBhvr>
                                        <p:cTn id="15" dur="100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2" end="2"/>
                                            </p:txEl>
                                          </p:spTgt>
                                        </p:tgtEl>
                                        <p:attrNameLst>
                                          <p:attrName>style.visibility</p:attrName>
                                        </p:attrNameLst>
                                      </p:cBhvr>
                                      <p:to>
                                        <p:strVal val="visible"/>
                                      </p:to>
                                    </p:set>
                                    <p:animEffect transition="in" filter="fade">
                                      <p:cBhvr>
                                        <p:cTn id="21" dur="1000"/>
                                        <p:tgtEl>
                                          <p:spTgt spid="23">
                                            <p:txEl>
                                              <p:pRg st="2" end="2"/>
                                            </p:txEl>
                                          </p:spTgt>
                                        </p:tgtEl>
                                      </p:cBhvr>
                                    </p:animEffect>
                                    <p:anim calcmode="lin" valueType="num">
                                      <p:cBhvr>
                                        <p:cTn id="22" dur="10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xEl>
                                              <p:pRg st="3" end="3"/>
                                            </p:txEl>
                                          </p:spTgt>
                                        </p:tgtEl>
                                        <p:attrNameLst>
                                          <p:attrName>style.visibility</p:attrName>
                                        </p:attrNameLst>
                                      </p:cBhvr>
                                      <p:to>
                                        <p:strVal val="visible"/>
                                      </p:to>
                                    </p:set>
                                    <p:animEffect transition="in" filter="fade">
                                      <p:cBhvr>
                                        <p:cTn id="28" dur="1000"/>
                                        <p:tgtEl>
                                          <p:spTgt spid="23">
                                            <p:txEl>
                                              <p:pRg st="3" end="3"/>
                                            </p:txEl>
                                          </p:spTgt>
                                        </p:tgtEl>
                                      </p:cBhvr>
                                    </p:animEffect>
                                    <p:anim calcmode="lin" valueType="num">
                                      <p:cBhvr>
                                        <p:cTn id="29"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4F0DFC2C-4EA2-4418-B66F-75366BA66DA2}" type="slidenum">
              <a:rPr lang="zh-CN" altLang="en-US"/>
            </a:fld>
            <a:endParaRPr lang="zh-CN" altLang="en-US"/>
          </a:p>
        </p:txBody>
      </p:sp>
      <p:sp>
        <p:nvSpPr>
          <p:cNvPr id="17411" name="Rectangle 3"/>
          <p:cNvSpPr>
            <a:spLocks noGrp="1"/>
          </p:cNvSpPr>
          <p:nvPr>
            <p:ph type="body" idx="1"/>
          </p:nvPr>
        </p:nvSpPr>
        <p:spPr>
          <a:xfrm>
            <a:off x="455613" y="1079500"/>
            <a:ext cx="8229600" cy="4525963"/>
          </a:xfrm>
          <a:noFill/>
        </p:spPr>
        <p:txBody>
          <a:bodyPr/>
          <a:lstStyle/>
          <a:p>
            <a:pPr marL="447675" indent="-447675" eaLnBrk="1" hangingPunct="1">
              <a:buFont typeface="Arial" panose="020B0604020202020204" pitchFamily="34" charset="0"/>
              <a:buNone/>
            </a:pPr>
            <a:r>
              <a:rPr lang="zh-CN" altLang="en-US" sz="3600" b="1" dirty="0" smtClean="0">
                <a:latin typeface="宋体" panose="02010600030101010101" pitchFamily="2" charset="-122"/>
              </a:rPr>
              <a:t>要素</a:t>
            </a:r>
            <a:r>
              <a:rPr lang="en-US" altLang="zh-CN" sz="3600" b="1" dirty="0" smtClean="0"/>
              <a:t>1.</a:t>
            </a:r>
            <a:r>
              <a:rPr lang="zh-CN" altLang="en-US" sz="3600" b="1" dirty="0" smtClean="0">
                <a:latin typeface="宋体" panose="02010600030101010101" pitchFamily="2" charset="-122"/>
              </a:rPr>
              <a:t>办学定位</a:t>
            </a:r>
            <a:endParaRPr lang="zh-CN" altLang="en-US" sz="3600" b="1" dirty="0" smtClean="0">
              <a:latin typeface="宋体" panose="02010600030101010101" pitchFamily="2" charset="-122"/>
            </a:endParaRPr>
          </a:p>
          <a:p>
            <a:pPr marL="447675" indent="-447675" eaLnBrk="1" hangingPunct="1">
              <a:lnSpc>
                <a:spcPct val="110000"/>
              </a:lnSpc>
              <a:spcBef>
                <a:spcPts val="900"/>
              </a:spcBef>
              <a:buFont typeface="Wingdings" panose="05000000000000000000" pitchFamily="2" charset="2"/>
              <a:buNone/>
            </a:pPr>
            <a:endParaRPr lang="en-US" altLang="zh-CN" sz="2800" dirty="0" smtClean="0"/>
          </a:p>
          <a:p>
            <a:pPr marL="447675" indent="-447675" eaLnBrk="1" hangingPunct="1">
              <a:lnSpc>
                <a:spcPct val="110000"/>
              </a:lnSpc>
              <a:spcBef>
                <a:spcPts val="900"/>
              </a:spcBef>
              <a:buFont typeface="Wingdings" panose="05000000000000000000" pitchFamily="2" charset="2"/>
              <a:buNone/>
            </a:pPr>
            <a:endParaRPr lang="en-US" altLang="zh-CN" sz="2800" dirty="0" smtClean="0"/>
          </a:p>
          <a:p>
            <a:pPr marL="447675" indent="-447675" eaLnBrk="1" hangingPunct="1">
              <a:lnSpc>
                <a:spcPct val="110000"/>
              </a:lnSpc>
              <a:spcBef>
                <a:spcPts val="900"/>
              </a:spcBef>
              <a:buFont typeface="Wingdings" panose="05000000000000000000" pitchFamily="2" charset="2"/>
              <a:buNone/>
            </a:pPr>
            <a:endParaRPr lang="zh-CN" altLang="en-US" sz="2800" dirty="0" smtClean="0"/>
          </a:p>
          <a:p>
            <a:pPr marL="447675" indent="-447675" eaLnBrk="1" hangingPunct="1">
              <a:lnSpc>
                <a:spcPct val="110000"/>
              </a:lnSpc>
              <a:spcBef>
                <a:spcPts val="900"/>
              </a:spcBef>
              <a:buFont typeface="Wingdings" panose="05000000000000000000" pitchFamily="2" charset="2"/>
              <a:buChar char="Ø"/>
            </a:pPr>
            <a:r>
              <a:rPr lang="zh-CN" altLang="en-US" sz="2800" dirty="0" smtClean="0"/>
              <a:t>有规划</a:t>
            </a:r>
            <a:r>
              <a:rPr lang="en-US" altLang="zh-CN" sz="2800" dirty="0" smtClean="0">
                <a:latin typeface="Arial" panose="020B0604020202020204" pitchFamily="34" charset="0"/>
              </a:rPr>
              <a:t>——</a:t>
            </a:r>
            <a:r>
              <a:rPr lang="zh-CN" altLang="en-US" sz="2800" dirty="0" smtClean="0"/>
              <a:t>符合社会发展需要，有调研有依据，</a:t>
            </a:r>
            <a:endParaRPr lang="zh-CN" altLang="en-US" sz="2800" dirty="0" smtClean="0"/>
          </a:p>
          <a:p>
            <a:pPr marL="447675" indent="-447675" eaLnBrk="1" hangingPunct="1">
              <a:lnSpc>
                <a:spcPct val="110000"/>
              </a:lnSpc>
              <a:spcBef>
                <a:spcPts val="900"/>
              </a:spcBef>
              <a:buFont typeface="Wingdings" panose="05000000000000000000" pitchFamily="2" charset="2"/>
              <a:buNone/>
            </a:pPr>
            <a:r>
              <a:rPr lang="zh-CN" altLang="en-US" sz="2800" dirty="0" smtClean="0"/>
              <a:t>                   </a:t>
            </a:r>
            <a:r>
              <a:rPr lang="en-US" altLang="zh-CN" sz="2800" dirty="0" smtClean="0">
                <a:latin typeface="Arial" panose="020B0604020202020204" pitchFamily="34" charset="0"/>
              </a:rPr>
              <a:t>——</a:t>
            </a:r>
            <a:r>
              <a:rPr lang="zh-CN" altLang="en-US" sz="2800" dirty="0" smtClean="0"/>
              <a:t>符合学校发展实际（适应度）；</a:t>
            </a:r>
            <a:endParaRPr lang="zh-CN" altLang="en-US" sz="2800" dirty="0" smtClean="0"/>
          </a:p>
          <a:p>
            <a:pPr marL="447675" indent="-447675" eaLnBrk="1" hangingPunct="1">
              <a:lnSpc>
                <a:spcPct val="110000"/>
              </a:lnSpc>
              <a:spcBef>
                <a:spcPts val="900"/>
              </a:spcBef>
              <a:buFont typeface="Wingdings" panose="05000000000000000000" pitchFamily="2" charset="2"/>
              <a:buChar char="Ø"/>
            </a:pPr>
            <a:r>
              <a:rPr lang="zh-CN" altLang="en-US" sz="2800" dirty="0" smtClean="0"/>
              <a:t>有阶段目标和具体措施；例某大学的理性回归；</a:t>
            </a:r>
            <a:endParaRPr lang="zh-CN" altLang="en-US" sz="2800" dirty="0" smtClean="0"/>
          </a:p>
          <a:p>
            <a:pPr marL="447675" indent="-447675" eaLnBrk="1" hangingPunct="1">
              <a:lnSpc>
                <a:spcPct val="110000"/>
              </a:lnSpc>
              <a:spcBef>
                <a:spcPts val="900"/>
              </a:spcBef>
              <a:buFont typeface="Wingdings" panose="05000000000000000000" pitchFamily="2" charset="2"/>
              <a:buChar char="Ø"/>
            </a:pPr>
            <a:r>
              <a:rPr lang="zh-CN" altLang="en-US" sz="2800" dirty="0" smtClean="0"/>
              <a:t>注意人才培养工作与办学定位的符合度。</a:t>
            </a:r>
            <a:endParaRPr lang="zh-CN" altLang="en-US" sz="2800" dirty="0" smtClean="0"/>
          </a:p>
        </p:txBody>
      </p:sp>
      <p:sp>
        <p:nvSpPr>
          <p:cNvPr id="7" name="Rectangle 9"/>
          <p:cNvSpPr>
            <a:spLocks noGrp="1"/>
          </p:cNvSpPr>
          <p:nvPr>
            <p:ph type="title"/>
          </p:nvPr>
        </p:nvSpPr>
        <p:spPr>
          <a:xfrm>
            <a:off x="207962" y="-249238"/>
            <a:ext cx="812450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（一）定位与目标</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842010" y="1805940"/>
          <a:ext cx="7193280" cy="1494420"/>
        </p:xfrm>
        <a:graphic>
          <a:graphicData uri="http://schemas.openxmlformats.org/drawingml/2006/table">
            <a:tbl>
              <a:tblPr/>
              <a:tblGrid>
                <a:gridCol w="2140949"/>
                <a:gridCol w="5052331"/>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1.1 </a:t>
                      </a:r>
                      <a:r>
                        <a:rPr lang="zh-CN" altLang="en-US" sz="2400" b="1" kern="1200" dirty="0" smtClean="0">
                          <a:solidFill>
                            <a:srgbClr val="000099"/>
                          </a:solidFill>
                          <a:latin typeface="微软雅黑" panose="020B0503020204020204" charset="-122"/>
                          <a:ea typeface="微软雅黑" panose="020B0503020204020204" charset="-122"/>
                          <a:cs typeface="+mn-cs"/>
                        </a:rPr>
                        <a:t>办学定位</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办学方向、办学定位及确定依据</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办学定位在发展规划中的体现</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4F0DFC2C-4EA2-4418-B66F-75366BA66DA2}" type="slidenum">
              <a:rPr lang="zh-CN" altLang="en-US"/>
            </a:fld>
            <a:endParaRPr lang="zh-CN" altLang="en-US"/>
          </a:p>
        </p:txBody>
      </p:sp>
      <p:sp>
        <p:nvSpPr>
          <p:cNvPr id="17411" name="Rectangle 3"/>
          <p:cNvSpPr>
            <a:spLocks noGrp="1"/>
          </p:cNvSpPr>
          <p:nvPr>
            <p:ph type="body" idx="1"/>
          </p:nvPr>
        </p:nvSpPr>
        <p:spPr>
          <a:xfrm>
            <a:off x="523851" y="1091821"/>
            <a:ext cx="8229600" cy="4909427"/>
          </a:xfrm>
          <a:noFill/>
        </p:spPr>
        <p:txBody>
          <a:bodyPr/>
          <a:lstStyle/>
          <a:p>
            <a:pPr marL="447675" indent="-447675" eaLnBrk="1" hangingPunct="1">
              <a:buFont typeface="Arial" panose="020B0604020202020204" pitchFamily="34" charset="0"/>
              <a:buNone/>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思考：常见问题</a:t>
            </a:r>
            <a:endPar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447675" indent="-447675" eaLnBrk="1" hangingPunct="1">
              <a:lnSpc>
                <a:spcPct val="110000"/>
              </a:lnSpc>
              <a:spcBef>
                <a:spcPts val="900"/>
              </a:spcBef>
              <a:buFont typeface="Wingdings" panose="05000000000000000000" pitchFamily="2" charset="2"/>
              <a:buChar char="Ø"/>
            </a:pPr>
            <a:r>
              <a:rPr lang="zh-CN" altLang="en-US" sz="2800" dirty="0" smtClean="0"/>
              <a:t>生搬硬套，缺独立深入的思考，致使所描述的办学定位的内涵欠深度，难见个性与特色。</a:t>
            </a:r>
            <a:endParaRPr lang="zh-CN" altLang="en-US" sz="2800" dirty="0" smtClean="0"/>
          </a:p>
          <a:p>
            <a:pPr marL="447675" indent="-447675" eaLnBrk="1" hangingPunct="1">
              <a:lnSpc>
                <a:spcPct val="110000"/>
              </a:lnSpc>
              <a:spcBef>
                <a:spcPts val="900"/>
              </a:spcBef>
              <a:buFont typeface="Wingdings" panose="05000000000000000000" pitchFamily="2" charset="2"/>
              <a:buChar char="Ø"/>
            </a:pPr>
            <a:r>
              <a:rPr lang="zh-CN" altLang="en-US" sz="2800" dirty="0" smtClean="0"/>
              <a:t>原则正确，但尺子粗疏，刻度不准，缺少阶段目标和措施。</a:t>
            </a:r>
            <a:endParaRPr lang="zh-CN" altLang="en-US" sz="2800" dirty="0" smtClean="0"/>
          </a:p>
          <a:p>
            <a:pPr marL="447675" indent="-447675" eaLnBrk="1" hangingPunct="1">
              <a:lnSpc>
                <a:spcPct val="110000"/>
              </a:lnSpc>
              <a:spcBef>
                <a:spcPts val="900"/>
              </a:spcBef>
              <a:buFont typeface="Wingdings" panose="05000000000000000000" pitchFamily="2" charset="2"/>
              <a:buChar char="Ø"/>
            </a:pPr>
            <a:r>
              <a:rPr lang="zh-CN" altLang="en-US" sz="2800" dirty="0" smtClean="0"/>
              <a:t>理论的描述与行动有些脱节。缺学习宣传，缺学校上下的统一认识。</a:t>
            </a:r>
            <a:endParaRPr lang="en-US" altLang="zh-CN" sz="2800" dirty="0" smtClean="0"/>
          </a:p>
          <a:p>
            <a:pPr marL="447675" indent="-447675" eaLnBrk="1" hangingPunct="1">
              <a:lnSpc>
                <a:spcPct val="110000"/>
              </a:lnSpc>
              <a:spcBef>
                <a:spcPts val="900"/>
              </a:spcBef>
              <a:buFont typeface="Wingdings" panose="05000000000000000000" pitchFamily="2" charset="2"/>
              <a:buChar char="Ø"/>
            </a:pPr>
            <a:r>
              <a:rPr lang="zh-CN" altLang="en-US" sz="2800" dirty="0" smtClean="0"/>
              <a:t>赶时髦，缺深入思考与长期谋划（例学校类型）。</a:t>
            </a:r>
            <a:endParaRPr lang="en-US" altLang="zh-CN" sz="2800" dirty="0" smtClean="0"/>
          </a:p>
          <a:p>
            <a:pPr marL="447675" indent="-447675" eaLnBrk="1" hangingPunct="1">
              <a:lnSpc>
                <a:spcPct val="110000"/>
              </a:lnSpc>
              <a:spcBef>
                <a:spcPts val="900"/>
              </a:spcBef>
              <a:buFont typeface="Wingdings" panose="05000000000000000000" pitchFamily="2" charset="2"/>
              <a:buChar char="Ø"/>
            </a:pPr>
            <a:endParaRPr lang="en-US" altLang="zh-CN" sz="2800" dirty="0" smtClean="0"/>
          </a:p>
          <a:p>
            <a:pPr marL="447675" indent="-447675" eaLnBrk="1" hangingPunct="1">
              <a:lnSpc>
                <a:spcPct val="110000"/>
              </a:lnSpc>
              <a:spcBef>
                <a:spcPts val="900"/>
              </a:spcBef>
              <a:buNone/>
            </a:pPr>
            <a:endParaRPr lang="zh-CN" altLang="en-US" sz="2800" dirty="0" smtClean="0"/>
          </a:p>
        </p:txBody>
      </p:sp>
      <p:sp>
        <p:nvSpPr>
          <p:cNvPr id="7" name="Rectangle 9"/>
          <p:cNvSpPr>
            <a:spLocks noGrp="1"/>
          </p:cNvSpPr>
          <p:nvPr>
            <p:ph type="title"/>
          </p:nvPr>
        </p:nvSpPr>
        <p:spPr>
          <a:xfrm>
            <a:off x="207962" y="-249238"/>
            <a:ext cx="812450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（一）定位与目标</a:t>
            </a:r>
            <a:endParaRPr lang="en-US" altLang="zh-CN" sz="36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00727972-5EC8-4F4B-9105-17BF85FE32D9}" type="slidenum">
              <a:rPr lang="zh-CN" altLang="en-US"/>
            </a:fld>
            <a:endParaRPr lang="zh-CN" altLang="en-US"/>
          </a:p>
        </p:txBody>
      </p:sp>
      <p:sp>
        <p:nvSpPr>
          <p:cNvPr id="18435" name="Rectangle 3"/>
          <p:cNvSpPr>
            <a:spLocks noGrp="1"/>
          </p:cNvSpPr>
          <p:nvPr>
            <p:ph type="body" idx="1"/>
          </p:nvPr>
        </p:nvSpPr>
        <p:spPr>
          <a:xfrm>
            <a:off x="455613" y="1079500"/>
            <a:ext cx="8229600" cy="5041900"/>
          </a:xfrm>
          <a:noFill/>
        </p:spPr>
        <p:txBody>
          <a:bodyPr/>
          <a:lstStyle/>
          <a:p>
            <a:pPr marL="355600" indent="-355600" eaLnBrk="1" hangingPunct="1">
              <a:buFont typeface="Arial" panose="020B0604020202020204" pitchFamily="34" charset="0"/>
              <a:buNone/>
            </a:pPr>
            <a:r>
              <a:rPr lang="zh-CN" altLang="en-US" sz="3600" b="1" dirty="0" smtClean="0">
                <a:latin typeface="宋体" panose="02010600030101010101" pitchFamily="2" charset="-122"/>
              </a:rPr>
              <a:t>要素</a:t>
            </a:r>
            <a:r>
              <a:rPr lang="en-US" altLang="zh-CN" sz="3600" b="1" dirty="0" smtClean="0"/>
              <a:t>2.</a:t>
            </a:r>
            <a:r>
              <a:rPr lang="zh-CN" altLang="en-US" sz="3600" b="1" dirty="0" smtClean="0">
                <a:latin typeface="宋体" panose="02010600030101010101" pitchFamily="2" charset="-122"/>
              </a:rPr>
              <a:t>培养目标</a:t>
            </a:r>
            <a:endParaRPr lang="en-US" altLang="zh-CN" sz="3600" b="1" dirty="0" smtClean="0">
              <a:latin typeface="宋体" panose="02010600030101010101" pitchFamily="2" charset="-122"/>
            </a:endParaRPr>
          </a:p>
          <a:p>
            <a:pPr marL="355600" indent="-355600" eaLnBrk="1" hangingPunct="1">
              <a:buFont typeface="Arial" panose="020B0604020202020204" pitchFamily="34" charset="0"/>
              <a:buNone/>
            </a:pPr>
            <a:endParaRPr lang="en-US" altLang="zh-CN" sz="3600" b="1" dirty="0" smtClean="0">
              <a:latin typeface="宋体" panose="02010600030101010101" pitchFamily="2" charset="-122"/>
            </a:endParaRPr>
          </a:p>
          <a:p>
            <a:pPr marL="355600" indent="-355600" eaLnBrk="1" hangingPunct="1">
              <a:buFont typeface="Arial" panose="020B0604020202020204" pitchFamily="34" charset="0"/>
              <a:buNone/>
            </a:pPr>
            <a:endParaRPr lang="en-US" altLang="zh-CN" sz="2800" dirty="0" smtClean="0"/>
          </a:p>
          <a:p>
            <a:pPr marL="355600" indent="-355600" eaLnBrk="1" hangingPunct="1">
              <a:spcBef>
                <a:spcPct val="50000"/>
              </a:spcBef>
              <a:buFont typeface="Wingdings" panose="05000000000000000000" pitchFamily="2" charset="2"/>
              <a:buChar char="Ø"/>
            </a:pPr>
            <a:endParaRPr lang="en-US" altLang="zh-CN" sz="1600" dirty="0" smtClean="0"/>
          </a:p>
          <a:p>
            <a:pPr marL="355600" indent="-355600" eaLnBrk="1" hangingPunct="1">
              <a:spcBef>
                <a:spcPct val="50000"/>
              </a:spcBef>
              <a:buFont typeface="Wingdings" panose="05000000000000000000" pitchFamily="2" charset="2"/>
              <a:buChar char="Ø"/>
            </a:pPr>
            <a:r>
              <a:rPr lang="zh-CN" altLang="en-US" sz="2800" dirty="0" smtClean="0"/>
              <a:t>培养目标分两个层面，学校培养目标是总纲；</a:t>
            </a:r>
            <a:endParaRPr lang="zh-CN" altLang="en-US" sz="2800" dirty="0" smtClean="0"/>
          </a:p>
          <a:p>
            <a:pPr marL="355600" indent="-355600" eaLnBrk="1" hangingPunct="1">
              <a:spcBef>
                <a:spcPct val="50000"/>
              </a:spcBef>
              <a:buFont typeface="Wingdings" panose="05000000000000000000" pitchFamily="2" charset="2"/>
              <a:buChar char="Ø"/>
            </a:pPr>
            <a:r>
              <a:rPr lang="zh-CN" altLang="en-US" sz="2800" dirty="0" smtClean="0">
                <a:latin typeface="Arial" panose="020B0604020202020204" pitchFamily="34" charset="0"/>
              </a:rPr>
              <a:t>“</a:t>
            </a:r>
            <a:r>
              <a:rPr lang="zh-CN" altLang="en-US" sz="2800" dirty="0" smtClean="0"/>
              <a:t>专业</a:t>
            </a:r>
            <a:r>
              <a:rPr lang="zh-CN" altLang="en-US" sz="2800" dirty="0" smtClean="0">
                <a:latin typeface="Arial" panose="020B0604020202020204" pitchFamily="34" charset="0"/>
              </a:rPr>
              <a:t>”</a:t>
            </a:r>
            <a:r>
              <a:rPr lang="zh-CN" altLang="en-US" sz="2800" dirty="0" smtClean="0"/>
              <a:t>可以扩展为</a:t>
            </a:r>
            <a:r>
              <a:rPr lang="zh-CN" altLang="en-US" sz="2800" dirty="0" smtClean="0">
                <a:latin typeface="Arial" panose="020B0604020202020204" pitchFamily="34" charset="0"/>
              </a:rPr>
              <a:t>“</a:t>
            </a:r>
            <a:r>
              <a:rPr lang="zh-CN" altLang="en-US" sz="2800" dirty="0" smtClean="0"/>
              <a:t>专业大类</a:t>
            </a:r>
            <a:r>
              <a:rPr lang="zh-CN" altLang="en-US" sz="2800" dirty="0" smtClean="0">
                <a:latin typeface="Arial" panose="020B0604020202020204" pitchFamily="34" charset="0"/>
              </a:rPr>
              <a:t>”</a:t>
            </a:r>
            <a:r>
              <a:rPr lang="zh-CN" altLang="en-US" sz="2800" dirty="0" smtClean="0"/>
              <a:t>；</a:t>
            </a:r>
            <a:endParaRPr lang="zh-CN" altLang="en-US" sz="2800" dirty="0" smtClean="0"/>
          </a:p>
          <a:p>
            <a:pPr marL="355600" indent="-355600" eaLnBrk="1" hangingPunct="1">
              <a:spcBef>
                <a:spcPct val="50000"/>
              </a:spcBef>
              <a:buFont typeface="Wingdings" panose="05000000000000000000" pitchFamily="2" charset="2"/>
              <a:buChar char="Ø"/>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思考：全校的培养目标都是一样的吗？在保证主体培养目标的前提下，目标规格可否多样性？</a:t>
            </a:r>
            <a:endParaRPr lang="en-US" altLang="zh-CN" sz="2800" dirty="0" smtClean="0"/>
          </a:p>
          <a:p>
            <a:pPr marL="355600" indent="-355600" eaLnBrk="1" hangingPunct="1">
              <a:spcBef>
                <a:spcPct val="50000"/>
              </a:spcBef>
              <a:buFont typeface="Wingdings" panose="05000000000000000000" pitchFamily="2" charset="2"/>
              <a:buChar char="Ø"/>
            </a:pPr>
            <a:r>
              <a:rPr lang="zh-CN" altLang="en-US" sz="2800" dirty="0" smtClean="0"/>
              <a:t>培养目标和标准的确定应有充分的调研和论证。</a:t>
            </a:r>
            <a:endParaRPr lang="zh-CN" altLang="en-US" sz="2800" dirty="0" smtClean="0"/>
          </a:p>
        </p:txBody>
      </p:sp>
      <p:sp>
        <p:nvSpPr>
          <p:cNvPr id="8" name="Rectangle 9"/>
          <p:cNvSpPr>
            <a:spLocks noGrp="1"/>
          </p:cNvSpPr>
          <p:nvPr>
            <p:ph type="title"/>
          </p:nvPr>
        </p:nvSpPr>
        <p:spPr>
          <a:xfrm>
            <a:off x="207962" y="-249238"/>
            <a:ext cx="805592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（一）定位与目标</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990600" y="1737360"/>
          <a:ext cx="7193280" cy="1494420"/>
        </p:xfrm>
        <a:graphic>
          <a:graphicData uri="http://schemas.openxmlformats.org/drawingml/2006/table">
            <a:tbl>
              <a:tblPr/>
              <a:tblGrid>
                <a:gridCol w="2140949"/>
                <a:gridCol w="5052331"/>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1.2 </a:t>
                      </a:r>
                      <a:r>
                        <a:rPr lang="zh-CN" altLang="en-US" sz="2400" b="1" kern="1200" dirty="0" smtClean="0">
                          <a:solidFill>
                            <a:srgbClr val="000099"/>
                          </a:solidFill>
                          <a:latin typeface="微软雅黑" panose="020B0503020204020204" charset="-122"/>
                          <a:ea typeface="微软雅黑" panose="020B0503020204020204" charset="-122"/>
                          <a:cs typeface="+mn-cs"/>
                        </a:rPr>
                        <a:t>培养目标</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人才培养总目标及确定依据</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专业培养目标、标准及确定依据</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灯片编号占位符 5"/>
          <p:cNvSpPr>
            <a:spLocks noGrp="1"/>
          </p:cNvSpPr>
          <p:nvPr>
            <p:ph type="sldNum" sz="quarter" idx="12"/>
          </p:nvPr>
        </p:nvSpPr>
        <p:spPr/>
        <p:txBody>
          <a:bodyPr/>
          <a:lstStyle/>
          <a:p>
            <a:pPr>
              <a:defRPr/>
            </a:pPr>
            <a:fld id="{AA9E2D1C-EF03-45F8-A56D-FC44CADC5FFD}" type="slidenum">
              <a:rPr lang="zh-CN" altLang="en-US"/>
            </a:fld>
            <a:endParaRPr lang="zh-CN" altLang="en-US"/>
          </a:p>
        </p:txBody>
      </p:sp>
      <p:sp>
        <p:nvSpPr>
          <p:cNvPr id="19459" name="AutoShape 257"/>
          <p:cNvSpPr>
            <a:spLocks noChangeArrowheads="1"/>
          </p:cNvSpPr>
          <p:nvPr/>
        </p:nvSpPr>
        <p:spPr bwMode="auto">
          <a:xfrm>
            <a:off x="490538" y="1781175"/>
            <a:ext cx="8189912" cy="4375150"/>
          </a:xfrm>
          <a:prstGeom prst="roundRect">
            <a:avLst>
              <a:gd name="adj" fmla="val 16667"/>
            </a:avLst>
          </a:prstGeom>
          <a:solidFill>
            <a:srgbClr val="B3E2FF"/>
          </a:solidFill>
          <a:ln w="38100" algn="ctr">
            <a:solidFill>
              <a:srgbClr val="969696"/>
            </a:solidFill>
            <a:round/>
          </a:ln>
        </p:spPr>
        <p:txBody>
          <a:bodyPr wrap="none" anchor="ctr"/>
          <a:lstStyle/>
          <a:p>
            <a:endParaRPr lang="zh-CN" altLang="en-US"/>
          </a:p>
        </p:txBody>
      </p:sp>
      <p:sp>
        <p:nvSpPr>
          <p:cNvPr id="19473" name="Rectangle 265"/>
          <p:cNvSpPr>
            <a:spLocks noChangeArrowheads="1"/>
          </p:cNvSpPr>
          <p:nvPr/>
        </p:nvSpPr>
        <p:spPr bwMode="auto">
          <a:xfrm>
            <a:off x="2986088" y="1042988"/>
            <a:ext cx="2927350" cy="641350"/>
          </a:xfrm>
          <a:prstGeom prst="rect">
            <a:avLst/>
          </a:prstGeom>
          <a:noFill/>
          <a:ln w="38100" algn="ctr">
            <a:noFill/>
            <a:miter lim="800000"/>
          </a:ln>
        </p:spPr>
        <p:txBody>
          <a:bodyPr wrap="none">
            <a:spAutoFit/>
          </a:bodyPr>
          <a:lstStyle/>
          <a:p>
            <a:r>
              <a:rPr lang="zh-CN" altLang="en-US" sz="3600" b="1">
                <a:solidFill>
                  <a:schemeClr val="tx2"/>
                </a:solidFill>
                <a:latin typeface="华文中宋" panose="02010600040101010101" pitchFamily="2" charset="-122"/>
                <a:ea typeface="华文中宋" panose="02010600040101010101" pitchFamily="2" charset="-122"/>
              </a:rPr>
              <a:t>培养目标示例</a:t>
            </a:r>
            <a:endParaRPr lang="zh-CN" altLang="en-US" sz="3600" b="1">
              <a:solidFill>
                <a:schemeClr val="tx2"/>
              </a:solidFill>
              <a:latin typeface="华文中宋" panose="02010600040101010101" pitchFamily="2" charset="-122"/>
              <a:ea typeface="华文中宋" panose="02010600040101010101" pitchFamily="2" charset="-122"/>
            </a:endParaRPr>
          </a:p>
        </p:txBody>
      </p:sp>
      <p:sp>
        <p:nvSpPr>
          <p:cNvPr id="8" name="Rectangle 9"/>
          <p:cNvSpPr>
            <a:spLocks noGrp="1"/>
          </p:cNvSpPr>
          <p:nvPr>
            <p:ph type="title"/>
          </p:nvPr>
        </p:nvSpPr>
        <p:spPr>
          <a:xfrm>
            <a:off x="207962" y="-249238"/>
            <a:ext cx="8101648"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（一）定位与目标</a:t>
            </a:r>
            <a:endParaRPr lang="en-US" altLang="zh-CN" sz="3600" dirty="0" smtClean="0">
              <a:ea typeface="华文中宋" panose="02010600040101010101" pitchFamily="2" charset="-122"/>
            </a:endParaRPr>
          </a:p>
        </p:txBody>
      </p:sp>
      <p:graphicFrame>
        <p:nvGraphicFramePr>
          <p:cNvPr id="7" name="表格 6"/>
          <p:cNvGraphicFramePr>
            <a:graphicFrameLocks noGrp="1"/>
          </p:cNvGraphicFramePr>
          <p:nvPr/>
        </p:nvGraphicFramePr>
        <p:xfrm>
          <a:off x="960120" y="1885951"/>
          <a:ext cx="7452360" cy="4127934"/>
        </p:xfrm>
        <a:graphic>
          <a:graphicData uri="http://schemas.openxmlformats.org/drawingml/2006/table">
            <a:tbl>
              <a:tblPr/>
              <a:tblGrid>
                <a:gridCol w="1531620"/>
                <a:gridCol w="5920740"/>
              </a:tblGrid>
              <a:tr h="678971">
                <a:tc>
                  <a:txBody>
                    <a:bodyPr/>
                    <a:lstStyle/>
                    <a:p>
                      <a:pPr algn="just">
                        <a:spcAft>
                          <a:spcPts val="0"/>
                        </a:spcAft>
                      </a:pPr>
                      <a:r>
                        <a:rPr lang="en-US" altLang="zh-CN" sz="2800" b="1" kern="1200" dirty="0" smtClean="0">
                          <a:solidFill>
                            <a:srgbClr val="000099"/>
                          </a:solidFill>
                          <a:latin typeface="华文中宋" panose="02010600040101010101" pitchFamily="2" charset="-122"/>
                          <a:ea typeface="华文中宋" panose="02010600040101010101" pitchFamily="2" charset="-122"/>
                          <a:cs typeface="+mn-cs"/>
                        </a:rPr>
                        <a:t>A</a:t>
                      </a:r>
                      <a:r>
                        <a:rPr lang="zh-CN" altLang="en-US" sz="2800" b="1" kern="1200" dirty="0" smtClean="0">
                          <a:solidFill>
                            <a:srgbClr val="000099"/>
                          </a:solidFill>
                          <a:latin typeface="华文中宋" panose="02010600040101010101" pitchFamily="2" charset="-122"/>
                          <a:ea typeface="华文中宋" panose="02010600040101010101" pitchFamily="2" charset="-122"/>
                          <a:cs typeface="+mn-cs"/>
                        </a:rPr>
                        <a:t>大学</a:t>
                      </a:r>
                      <a:r>
                        <a:rPr kumimoji="0" lang="zh-CN" altLang="en-US" sz="2800" b="1" i="0" u="none" strike="noStrike" kern="1200" cap="none" normalizeH="0" baseline="0" dirty="0" smtClean="0">
                          <a:ln>
                            <a:noFill/>
                          </a:ln>
                          <a:solidFill>
                            <a:schemeClr val="tx2"/>
                          </a:solidFill>
                          <a:effectLst/>
                          <a:latin typeface="华文中宋" panose="02010600040101010101" pitchFamily="2" charset="-122"/>
                          <a:ea typeface="华文中宋" panose="02010600040101010101" pitchFamily="2" charset="-122"/>
                          <a:cs typeface="+mn-cs"/>
                        </a:rPr>
                        <a:t> </a:t>
                      </a:r>
                      <a:endParaRPr kumimoji="0" lang="zh-CN" altLang="en-US" sz="2800" b="1" i="0" u="none" strike="noStrike" kern="1200" cap="none" normalizeH="0" baseline="0" dirty="0" smtClean="0">
                        <a:ln>
                          <a:noFill/>
                        </a:ln>
                        <a:solidFill>
                          <a:schemeClr val="tx2"/>
                        </a:solidFill>
                        <a:effectLst/>
                        <a:latin typeface="华文中宋" panose="02010600040101010101" pitchFamily="2" charset="-122"/>
                        <a:ea typeface="华文中宋" panose="02010600040101010101" pitchFamily="2" charset="-122"/>
                        <a:cs typeface="+mn-cs"/>
                      </a:endParaRPr>
                    </a:p>
                  </a:txBody>
                  <a:tcPr marL="75285" marR="75285" marT="37643" marB="37643" anchor="ctr">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tcPr>
                </a:tc>
                <a:tc>
                  <a:txBody>
                    <a:bodyPr/>
                    <a:lstStyle/>
                    <a:p>
                      <a:pPr algn="just">
                        <a:spcAft>
                          <a:spcPts val="0"/>
                        </a:spcAft>
                      </a:pPr>
                      <a:r>
                        <a:rPr lang="zh-CN" altLang="en-US" sz="2400" b="0" i="0" kern="1200" dirty="0" smtClean="0">
                          <a:solidFill>
                            <a:srgbClr val="000099"/>
                          </a:solidFill>
                          <a:latin typeface="华文中宋" panose="02010600040101010101" pitchFamily="2" charset="-122"/>
                          <a:ea typeface="华文中宋" panose="02010600040101010101" pitchFamily="2" charset="-122"/>
                          <a:cs typeface="+mn-cs"/>
                        </a:rPr>
                        <a:t>“德才兼备，领袖气质，家国情怀。” </a:t>
                      </a:r>
                      <a:endParaRPr lang="zh-CN" altLang="en-US" sz="2400" b="0" i="0"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tcPr>
                </a:tc>
              </a:tr>
              <a:tr h="691712">
                <a:tc>
                  <a:txBody>
                    <a:bodyPr/>
                    <a:lstStyle/>
                    <a:p>
                      <a:pPr algn="just">
                        <a:spcAft>
                          <a:spcPts val="0"/>
                        </a:spcAft>
                      </a:pPr>
                      <a:r>
                        <a:rPr lang="en-US" altLang="zh-CN" sz="2800" b="1" kern="1200" dirty="0" smtClean="0">
                          <a:solidFill>
                            <a:srgbClr val="000099"/>
                          </a:solidFill>
                          <a:latin typeface="华文中宋" panose="02010600040101010101" pitchFamily="2" charset="-122"/>
                          <a:ea typeface="华文中宋" panose="02010600040101010101" pitchFamily="2" charset="-122"/>
                          <a:cs typeface="+mn-cs"/>
                        </a:rPr>
                        <a:t>B</a:t>
                      </a:r>
                      <a:r>
                        <a:rPr lang="zh-CN" altLang="en-US" sz="2800" b="1" kern="1200" dirty="0" smtClean="0">
                          <a:solidFill>
                            <a:srgbClr val="000099"/>
                          </a:solidFill>
                          <a:latin typeface="华文中宋" panose="02010600040101010101" pitchFamily="2" charset="-122"/>
                          <a:ea typeface="华文中宋" panose="02010600040101010101" pitchFamily="2" charset="-122"/>
                          <a:cs typeface="+mn-cs"/>
                        </a:rPr>
                        <a:t>大学 </a:t>
                      </a:r>
                      <a:endParaRPr lang="zh-CN" altLang="en-US" sz="2800" b="1"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tcPr>
                </a:tc>
                <a:tc>
                  <a:txBody>
                    <a:bodyPr/>
                    <a:lstStyle/>
                    <a:p>
                      <a:pPr marL="0" algn="just" defTabSz="914400" rtl="0" eaLnBrk="1" latinLnBrk="0" hangingPunct="1">
                        <a:spcAft>
                          <a:spcPts val="0"/>
                        </a:spcAft>
                      </a:pPr>
                      <a:r>
                        <a:rPr lang="zh-CN" altLang="en-US" sz="2400" b="0" i="0" kern="1200" dirty="0" smtClean="0">
                          <a:solidFill>
                            <a:srgbClr val="000099"/>
                          </a:solidFill>
                          <a:latin typeface="华文中宋" panose="02010600040101010101" pitchFamily="2" charset="-122"/>
                          <a:ea typeface="华文中宋" panose="02010600040101010101" pitchFamily="2" charset="-122"/>
                          <a:cs typeface="+mn-cs"/>
                        </a:rPr>
                        <a:t>各行各业未来领军人才 </a:t>
                      </a:r>
                      <a:endParaRPr lang="zh-CN" altLang="en-US" sz="2400" b="0" i="0"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tcPr>
                </a:tc>
              </a:tr>
              <a:tr h="1259644">
                <a:tc>
                  <a:txBody>
                    <a:bodyPr/>
                    <a:lstStyle/>
                    <a:p>
                      <a:pPr algn="just">
                        <a:spcAft>
                          <a:spcPts val="0"/>
                        </a:spcAft>
                      </a:pPr>
                      <a:r>
                        <a:rPr lang="en-US" altLang="zh-CN" sz="2800" b="1" kern="1200" dirty="0" smtClean="0">
                          <a:solidFill>
                            <a:srgbClr val="000099"/>
                          </a:solidFill>
                          <a:latin typeface="华文中宋" panose="02010600040101010101" pitchFamily="2" charset="-122"/>
                          <a:ea typeface="华文中宋" panose="02010600040101010101" pitchFamily="2" charset="-122"/>
                          <a:cs typeface="+mn-cs"/>
                        </a:rPr>
                        <a:t>C</a:t>
                      </a:r>
                      <a:r>
                        <a:rPr lang="zh-CN" altLang="en-US" sz="2800" b="1" kern="1200" dirty="0" smtClean="0">
                          <a:solidFill>
                            <a:srgbClr val="000099"/>
                          </a:solidFill>
                          <a:latin typeface="华文中宋" panose="02010600040101010101" pitchFamily="2" charset="-122"/>
                          <a:ea typeface="华文中宋" panose="02010600040101010101" pitchFamily="2" charset="-122"/>
                          <a:cs typeface="+mn-cs"/>
                        </a:rPr>
                        <a:t>大学 </a:t>
                      </a:r>
                      <a:endParaRPr lang="zh-CN" altLang="en-US" sz="2800" b="1"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tcPr>
                </a:tc>
                <a:tc>
                  <a:txBody>
                    <a:bodyPr/>
                    <a:lstStyle/>
                    <a:p>
                      <a:pPr marL="0" algn="just" defTabSz="914400" rtl="0" eaLnBrk="1" latinLnBrk="0" hangingPunct="1">
                        <a:spcAft>
                          <a:spcPts val="0"/>
                        </a:spcAft>
                      </a:pPr>
                      <a:r>
                        <a:rPr lang="zh-CN" altLang="en-US" sz="2400" b="0" i="0" kern="1200" dirty="0" smtClean="0">
                          <a:solidFill>
                            <a:srgbClr val="000099"/>
                          </a:solidFill>
                          <a:latin typeface="华文中宋" panose="02010600040101010101" pitchFamily="2" charset="-122"/>
                          <a:ea typeface="华文中宋" panose="02010600040101010101" pitchFamily="2" charset="-122"/>
                          <a:cs typeface="+mn-cs"/>
                        </a:rPr>
                        <a:t>“三型一特”（拔尖型、复合型、应用型、对俄发展战略特殊人才） </a:t>
                      </a:r>
                      <a:endParaRPr lang="zh-CN" altLang="en-US" sz="2400" b="0" i="0"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tcPr>
                </a:tc>
              </a:tr>
              <a:tr h="690801">
                <a:tc>
                  <a:txBody>
                    <a:bodyPr/>
                    <a:lstStyle/>
                    <a:p>
                      <a:pPr algn="just">
                        <a:spcAft>
                          <a:spcPts val="0"/>
                        </a:spcAft>
                      </a:pPr>
                      <a:r>
                        <a:rPr lang="en-US" altLang="zh-CN" sz="2800" b="1" kern="1200" dirty="0" smtClean="0">
                          <a:solidFill>
                            <a:srgbClr val="000099"/>
                          </a:solidFill>
                          <a:latin typeface="华文中宋" panose="02010600040101010101" pitchFamily="2" charset="-122"/>
                          <a:ea typeface="华文中宋" panose="02010600040101010101" pitchFamily="2" charset="-122"/>
                          <a:cs typeface="+mn-cs"/>
                        </a:rPr>
                        <a:t>D</a:t>
                      </a:r>
                      <a:r>
                        <a:rPr lang="zh-CN" altLang="en-US" sz="2800" b="1" kern="1200" dirty="0" smtClean="0">
                          <a:solidFill>
                            <a:srgbClr val="000099"/>
                          </a:solidFill>
                          <a:latin typeface="华文中宋" panose="02010600040101010101" pitchFamily="2" charset="-122"/>
                          <a:ea typeface="华文中宋" panose="02010600040101010101" pitchFamily="2" charset="-122"/>
                          <a:cs typeface="+mn-cs"/>
                        </a:rPr>
                        <a:t>大学</a:t>
                      </a:r>
                      <a:endParaRPr lang="zh-CN" altLang="en-US" sz="2800" b="1"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tcPr>
                </a:tc>
                <a:tc>
                  <a:txBody>
                    <a:bodyPr/>
                    <a:lstStyle/>
                    <a:p>
                      <a:pPr marL="0" algn="just" defTabSz="914400" rtl="0" eaLnBrk="1" latinLnBrk="0" hangingPunct="1">
                        <a:spcAft>
                          <a:spcPts val="0"/>
                        </a:spcAft>
                      </a:pPr>
                      <a:r>
                        <a:rPr lang="zh-CN" altLang="en-US" sz="2400" b="0" i="0" kern="1200" dirty="0" smtClean="0">
                          <a:solidFill>
                            <a:srgbClr val="000099"/>
                          </a:solidFill>
                          <a:latin typeface="华文中宋" panose="02010600040101010101" pitchFamily="2" charset="-122"/>
                          <a:ea typeface="华文中宋" panose="02010600040101010101" pitchFamily="2" charset="-122"/>
                          <a:cs typeface="+mn-cs"/>
                        </a:rPr>
                        <a:t>高素质应用型人才 </a:t>
                      </a:r>
                      <a:endParaRPr lang="zh-CN" altLang="en-US" sz="2400" b="0" i="0"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tcPr>
                </a:tc>
              </a:tr>
              <a:tr h="690801">
                <a:tc>
                  <a:txBody>
                    <a:bodyPr/>
                    <a:lstStyle/>
                    <a:p>
                      <a:pPr algn="just">
                        <a:spcAft>
                          <a:spcPts val="0"/>
                        </a:spcAft>
                      </a:pPr>
                      <a:r>
                        <a:rPr lang="en-US" altLang="zh-CN" sz="2800" b="1" kern="1200" dirty="0" smtClean="0">
                          <a:solidFill>
                            <a:srgbClr val="000099"/>
                          </a:solidFill>
                          <a:latin typeface="华文中宋" panose="02010600040101010101" pitchFamily="2" charset="-122"/>
                          <a:ea typeface="华文中宋" panose="02010600040101010101" pitchFamily="2" charset="-122"/>
                          <a:cs typeface="+mn-cs"/>
                        </a:rPr>
                        <a:t>E</a:t>
                      </a:r>
                      <a:r>
                        <a:rPr lang="zh-CN" altLang="en-US" sz="2800" b="1" kern="1200" dirty="0" smtClean="0">
                          <a:solidFill>
                            <a:srgbClr val="000099"/>
                          </a:solidFill>
                          <a:latin typeface="华文中宋" panose="02010600040101010101" pitchFamily="2" charset="-122"/>
                          <a:ea typeface="华文中宋" panose="02010600040101010101" pitchFamily="2" charset="-122"/>
                          <a:cs typeface="+mn-cs"/>
                        </a:rPr>
                        <a:t>大学</a:t>
                      </a:r>
                      <a:endParaRPr lang="zh-CN" altLang="en-US" sz="2800" b="1"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tcPr>
                </a:tc>
                <a:tc>
                  <a:txBody>
                    <a:bodyPr/>
                    <a:lstStyle/>
                    <a:p>
                      <a:pPr marL="0" algn="just" defTabSz="914400" rtl="0" eaLnBrk="1" latinLnBrk="0" hangingPunct="1">
                        <a:spcAft>
                          <a:spcPts val="0"/>
                        </a:spcAft>
                      </a:pPr>
                      <a:r>
                        <a:rPr lang="zh-CN" altLang="en-US" sz="2400" b="0" i="0" kern="1200" dirty="0" smtClean="0">
                          <a:solidFill>
                            <a:srgbClr val="000099"/>
                          </a:solidFill>
                          <a:latin typeface="华文中宋" panose="02010600040101010101" pitchFamily="2" charset="-122"/>
                          <a:ea typeface="华文中宋" panose="02010600040101010101" pitchFamily="2" charset="-122"/>
                          <a:cs typeface="+mn-cs"/>
                        </a:rPr>
                        <a:t>具备未来杰出人才和领军人物发展潜质的专业英才</a:t>
                      </a:r>
                      <a:endParaRPr lang="zh-CN" altLang="en-US" sz="2400" b="0" i="0" kern="1200" dirty="0" smtClean="0">
                        <a:solidFill>
                          <a:srgbClr val="000099"/>
                        </a:solidFill>
                        <a:latin typeface="华文中宋" panose="02010600040101010101" pitchFamily="2" charset="-122"/>
                        <a:ea typeface="华文中宋" panose="02010600040101010101" pitchFamily="2" charset="-122"/>
                        <a:cs typeface="+mn-cs"/>
                      </a:endParaRPr>
                    </a:p>
                  </a:txBody>
                  <a:tcPr marL="75285" marR="75285" marT="37643" marB="37643" anchor="ctr">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F5FBE66C-048F-4B55-A137-AABF9D87E1F2}" type="slidenum">
              <a:rPr lang="zh-CN" altLang="en-US"/>
            </a:fld>
            <a:endParaRPr lang="zh-CN" altLang="en-US"/>
          </a:p>
        </p:txBody>
      </p:sp>
      <p:sp>
        <p:nvSpPr>
          <p:cNvPr id="20483" name="Rectangle 3"/>
          <p:cNvSpPr>
            <a:spLocks noGrp="1"/>
          </p:cNvSpPr>
          <p:nvPr>
            <p:ph type="body" idx="1"/>
          </p:nvPr>
        </p:nvSpPr>
        <p:spPr>
          <a:xfrm>
            <a:off x="457200" y="924243"/>
            <a:ext cx="8458200" cy="5041900"/>
          </a:xfrm>
        </p:spPr>
        <p:txBody>
          <a:bodyPr/>
          <a:lstStyle/>
          <a:p>
            <a:pPr marL="266700" indent="-266700" eaLnBrk="1" hangingPunct="1">
              <a:lnSpc>
                <a:spcPct val="90000"/>
              </a:lnSpc>
              <a:buFont typeface="Arial" panose="020B0604020202020204" pitchFamily="34" charset="0"/>
              <a:buNone/>
            </a:pPr>
            <a:r>
              <a:rPr lang="zh-CN" altLang="en-US" sz="3600" b="1" dirty="0" smtClean="0">
                <a:latin typeface="宋体" panose="02010600030101010101" pitchFamily="2" charset="-122"/>
              </a:rPr>
              <a:t>要素</a:t>
            </a:r>
            <a:r>
              <a:rPr lang="en-US" altLang="zh-CN" sz="3600" b="1" dirty="0" smtClean="0"/>
              <a:t>3.</a:t>
            </a:r>
            <a:r>
              <a:rPr lang="zh-CN" altLang="en-US" sz="3600" b="1" dirty="0" smtClean="0">
                <a:latin typeface="宋体" panose="02010600030101010101" pitchFamily="2" charset="-122"/>
              </a:rPr>
              <a:t>人才培养中心地位</a:t>
            </a:r>
            <a:endParaRPr lang="zh-CN" altLang="en-US" sz="3600" b="1" dirty="0" smtClean="0">
              <a:latin typeface="宋体" panose="02010600030101010101" pitchFamily="2" charset="-122"/>
            </a:endParaRPr>
          </a:p>
          <a:p>
            <a:pPr marL="266700" indent="-266700" eaLnBrk="1" hangingPunct="1">
              <a:lnSpc>
                <a:spcPct val="90000"/>
              </a:lnSpc>
              <a:spcBef>
                <a:spcPts val="900"/>
              </a:spcBef>
              <a:buFont typeface="Wingdings" panose="05000000000000000000" pitchFamily="2" charset="2"/>
              <a:buNone/>
            </a:pPr>
            <a:endParaRPr lang="en-US" altLang="zh-CN" sz="2800" dirty="0" smtClean="0"/>
          </a:p>
          <a:p>
            <a:pPr marL="266700" indent="-266700" eaLnBrk="1" hangingPunct="1">
              <a:lnSpc>
                <a:spcPct val="90000"/>
              </a:lnSpc>
              <a:spcBef>
                <a:spcPts val="900"/>
              </a:spcBef>
              <a:buFont typeface="Wingdings" panose="05000000000000000000" pitchFamily="2" charset="2"/>
              <a:buChar char="Ø"/>
            </a:pPr>
            <a:endParaRPr lang="en-US" altLang="zh-CN" sz="2800" dirty="0" smtClean="0"/>
          </a:p>
          <a:p>
            <a:pPr marL="266700" indent="-266700" eaLnBrk="1" hangingPunct="1">
              <a:lnSpc>
                <a:spcPct val="90000"/>
              </a:lnSpc>
              <a:spcBef>
                <a:spcPts val="900"/>
              </a:spcBef>
              <a:buFont typeface="Wingdings" panose="05000000000000000000" pitchFamily="2" charset="2"/>
              <a:buChar char="Ø"/>
            </a:pPr>
            <a:endParaRPr lang="en-US" altLang="zh-CN" sz="2800" dirty="0" smtClean="0"/>
          </a:p>
          <a:p>
            <a:pPr marL="266700" indent="-266700" eaLnBrk="1" hangingPunct="1">
              <a:lnSpc>
                <a:spcPct val="90000"/>
              </a:lnSpc>
              <a:spcBef>
                <a:spcPts val="900"/>
              </a:spcBef>
              <a:buFont typeface="Wingdings" panose="05000000000000000000" pitchFamily="2" charset="2"/>
              <a:buChar char="Ø"/>
            </a:pPr>
            <a:endParaRPr lang="en-US" altLang="zh-CN" sz="2800" dirty="0" smtClean="0"/>
          </a:p>
          <a:p>
            <a:pPr marL="266700" indent="-266700" eaLnBrk="1" hangingPunct="1">
              <a:lnSpc>
                <a:spcPct val="90000"/>
              </a:lnSpc>
              <a:spcBef>
                <a:spcPts val="0"/>
              </a:spcBef>
              <a:buFont typeface="Wingdings" panose="05000000000000000000" pitchFamily="2" charset="2"/>
              <a:buChar char="Ø"/>
            </a:pPr>
            <a:endParaRPr lang="en-US" altLang="zh-CN" sz="2800" dirty="0" smtClean="0"/>
          </a:p>
          <a:p>
            <a:pPr marL="266700" indent="-266700" eaLnBrk="1" hangingPunct="1">
              <a:spcBef>
                <a:spcPts val="0"/>
              </a:spcBef>
              <a:buFont typeface="Wingdings" panose="05000000000000000000" pitchFamily="2" charset="2"/>
              <a:buChar char="Ø"/>
            </a:pPr>
            <a:r>
              <a:rPr lang="zh-CN" altLang="en-US" sz="2800" dirty="0" smtClean="0"/>
              <a:t>学校有保证本科人才培养中心地位的政策与措施。</a:t>
            </a:r>
            <a:endParaRPr lang="zh-CN" altLang="en-US" sz="2800" dirty="0" smtClean="0"/>
          </a:p>
          <a:p>
            <a:pPr marL="266700" indent="-266700" eaLnBrk="1" hangingPunct="1">
              <a:spcBef>
                <a:spcPts val="600"/>
              </a:spcBef>
              <a:buFont typeface="Wingdings" panose="05000000000000000000" pitchFamily="2" charset="2"/>
              <a:buNone/>
            </a:pPr>
            <a:r>
              <a:rPr lang="zh-CN" altLang="en-US" sz="2800" dirty="0" smtClean="0"/>
              <a:t>   看</a:t>
            </a:r>
            <a:r>
              <a:rPr lang="zh-CN" altLang="en-US" sz="2400" dirty="0" smtClean="0"/>
              <a:t>政策、资源、评价。重点看教师的主要精力在哪里？</a:t>
            </a:r>
            <a:endParaRPr lang="zh-CN" altLang="en-US" sz="2400" dirty="0" smtClean="0"/>
          </a:p>
          <a:p>
            <a:pPr marL="266700" indent="-266700" eaLnBrk="1" hangingPunct="1">
              <a:spcBef>
                <a:spcPts val="1200"/>
              </a:spcBef>
              <a:buFont typeface="Wingdings" panose="05000000000000000000" pitchFamily="2" charset="2"/>
              <a:buChar char="Ø"/>
            </a:pPr>
            <a:r>
              <a:rPr lang="zh-CN" altLang="en-US" sz="2800" dirty="0" smtClean="0"/>
              <a:t>各职能部门要主动服务于学校教学工作，师生及一线教学单位的满意度是检验工作效果的主要依据。</a:t>
            </a:r>
            <a:endParaRPr lang="en-US" altLang="zh-CN" sz="2800" dirty="0" smtClean="0"/>
          </a:p>
          <a:p>
            <a:pPr marL="266700" indent="-266700" eaLnBrk="1" hangingPunct="1">
              <a:spcBef>
                <a:spcPts val="1200"/>
              </a:spcBef>
              <a:buNone/>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思考：教学和科研的奖励政策是如何制定的？</a:t>
            </a:r>
            <a:endPar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266700" indent="-266700" eaLnBrk="1" hangingPunct="1">
              <a:lnSpc>
                <a:spcPct val="90000"/>
              </a:lnSpc>
              <a:buFont typeface="Arial" panose="020B0604020202020204" pitchFamily="34" charset="0"/>
              <a:buNone/>
            </a:pPr>
            <a:endParaRPr lang="zh-CN" altLang="en-US" sz="2800" dirty="0" smtClean="0"/>
          </a:p>
        </p:txBody>
      </p:sp>
      <p:sp>
        <p:nvSpPr>
          <p:cNvPr id="7" name="Rectangle 9"/>
          <p:cNvSpPr>
            <a:spLocks noGrp="1"/>
          </p:cNvSpPr>
          <p:nvPr>
            <p:ph type="title"/>
          </p:nvPr>
        </p:nvSpPr>
        <p:spPr>
          <a:xfrm>
            <a:off x="207962" y="-249238"/>
            <a:ext cx="802163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（一）定位与目标</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720090" y="1611630"/>
          <a:ext cx="7738110" cy="2022174"/>
        </p:xfrm>
        <a:graphic>
          <a:graphicData uri="http://schemas.openxmlformats.org/drawingml/2006/table">
            <a:tbl>
              <a:tblPr/>
              <a:tblGrid>
                <a:gridCol w="2160270"/>
                <a:gridCol w="5577840"/>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1.3 </a:t>
                      </a:r>
                      <a:r>
                        <a:rPr lang="zh-CN" altLang="en-US" sz="2400" b="1" kern="1200" dirty="0" smtClean="0">
                          <a:solidFill>
                            <a:srgbClr val="000099"/>
                          </a:solidFill>
                          <a:latin typeface="微软雅黑" panose="020B0503020204020204" charset="-122"/>
                          <a:ea typeface="微软雅黑" panose="020B0503020204020204" charset="-122"/>
                          <a:cs typeface="+mn-cs"/>
                        </a:rPr>
                        <a:t>人才培养中心地位</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落实人才培养中心地位的政策与措施</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l"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 </a:t>
                      </a:r>
                      <a:r>
                        <a:rPr lang="zh-CN" altLang="en-US" sz="2400" b="1" kern="1200" dirty="0" smtClean="0">
                          <a:solidFill>
                            <a:srgbClr val="000099"/>
                          </a:solidFill>
                          <a:latin typeface="微软雅黑" panose="020B0503020204020204" charset="-122"/>
                          <a:ea typeface="微软雅黑" panose="020B0503020204020204" charset="-122"/>
                          <a:cs typeface="+mn-cs"/>
                        </a:rPr>
                        <a:t>人才培养中心地位的体现与效果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indent="0" algn="l" eaLnBrk="1" hangingPunct="1">
                        <a:lnSpc>
                          <a:spcPct val="80000"/>
                        </a:lnSpc>
                        <a:spcBef>
                          <a:spcPts val="0"/>
                        </a:spcBef>
                        <a:spcAft>
                          <a:spcPts val="0"/>
                        </a:spcAft>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 </a:t>
                      </a:r>
                      <a:r>
                        <a:rPr lang="zh-CN" altLang="en-US" sz="2400" b="1" kern="1200" dirty="0" smtClean="0">
                          <a:solidFill>
                            <a:srgbClr val="000099"/>
                          </a:solidFill>
                          <a:latin typeface="微软雅黑" panose="020B0503020204020204" charset="-122"/>
                          <a:ea typeface="微软雅黑" panose="020B0503020204020204" charset="-122"/>
                          <a:cs typeface="+mn-cs"/>
                        </a:rPr>
                        <a:t>学校领导对本科教学的重视情况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B3EEFB14-6A61-453F-BF93-B83693224468}" type="slidenum">
              <a:rPr lang="zh-CN" altLang="en-US"/>
            </a:fld>
            <a:endParaRPr lang="zh-CN" altLang="en-US"/>
          </a:p>
        </p:txBody>
      </p:sp>
      <p:sp>
        <p:nvSpPr>
          <p:cNvPr id="21507" name="Rectangle 3"/>
          <p:cNvSpPr>
            <a:spLocks noGrp="1"/>
          </p:cNvSpPr>
          <p:nvPr>
            <p:ph type="body" idx="1"/>
          </p:nvPr>
        </p:nvSpPr>
        <p:spPr>
          <a:xfrm>
            <a:off x="457200" y="1290638"/>
            <a:ext cx="8229600" cy="4757737"/>
          </a:xfrm>
        </p:spPr>
        <p:txBody>
          <a:bodyPr/>
          <a:lstStyle/>
          <a:p>
            <a:pPr marL="355600" indent="-355600" eaLnBrk="1" hangingPunct="1">
              <a:spcBef>
                <a:spcPct val="50000"/>
              </a:spcBef>
              <a:buFontTx/>
              <a:buNone/>
            </a:pPr>
            <a:r>
              <a:rPr lang="zh-CN" altLang="en-US" sz="3600" b="1" dirty="0" smtClean="0"/>
              <a:t>审核项目二：师资队伍</a:t>
            </a:r>
            <a:endParaRPr lang="zh-CN" altLang="en-US" sz="3600" dirty="0" smtClean="0"/>
          </a:p>
          <a:p>
            <a:pPr marL="355600" indent="-355600" eaLnBrk="1" hangingPunct="1">
              <a:spcBef>
                <a:spcPct val="50000"/>
              </a:spcBef>
              <a:buFont typeface="Wingdings" panose="05000000000000000000" pitchFamily="2" charset="2"/>
              <a:buNone/>
            </a:pPr>
            <a:endParaRPr lang="en-US" altLang="zh-CN" dirty="0" smtClean="0"/>
          </a:p>
          <a:p>
            <a:pPr marL="355600" indent="-355600" eaLnBrk="1" hangingPunct="1">
              <a:spcBef>
                <a:spcPct val="50000"/>
              </a:spcBef>
              <a:buFont typeface="Wingdings" panose="05000000000000000000" pitchFamily="2" charset="2"/>
              <a:buChar char="Ø"/>
            </a:pPr>
            <a:endParaRPr lang="en-US" altLang="zh-CN" dirty="0" smtClean="0"/>
          </a:p>
          <a:p>
            <a:pPr marL="355600" indent="-355600" eaLnBrk="1" hangingPunct="1">
              <a:spcBef>
                <a:spcPct val="50000"/>
              </a:spcBef>
              <a:buFont typeface="Wingdings" panose="05000000000000000000" pitchFamily="2" charset="2"/>
              <a:buChar char="Ø"/>
            </a:pPr>
            <a:endParaRPr lang="en-US" altLang="zh-CN" dirty="0" smtClean="0"/>
          </a:p>
          <a:p>
            <a:pPr marL="355600" indent="-355600" eaLnBrk="1" hangingPunct="1">
              <a:spcBef>
                <a:spcPct val="50000"/>
              </a:spcBef>
              <a:buFont typeface="Wingdings" panose="05000000000000000000" pitchFamily="2" charset="2"/>
              <a:buChar char="Ø"/>
            </a:pPr>
            <a:endParaRPr lang="en-US" altLang="zh-CN" dirty="0" smtClean="0"/>
          </a:p>
          <a:p>
            <a:pPr marL="355600" indent="-355600" eaLnBrk="1" hangingPunct="1">
              <a:spcBef>
                <a:spcPts val="3000"/>
              </a:spcBef>
              <a:buFont typeface="Wingdings" panose="05000000000000000000" pitchFamily="2" charset="2"/>
              <a:buChar char="Ø"/>
            </a:pPr>
            <a:r>
              <a:rPr lang="zh-CN" altLang="en-US" dirty="0" smtClean="0"/>
              <a:t>师资队伍建设要</a:t>
            </a:r>
            <a:r>
              <a:rPr lang="zh-CN" altLang="en-US" dirty="0" smtClean="0">
                <a:latin typeface="Arial" panose="020B0604020202020204" pitchFamily="34" charset="0"/>
              </a:rPr>
              <a:t>“</a:t>
            </a:r>
            <a:r>
              <a:rPr lang="zh-CN" altLang="en-US" dirty="0" smtClean="0"/>
              <a:t>硬</a:t>
            </a:r>
            <a:r>
              <a:rPr lang="zh-CN" altLang="en-US" dirty="0" smtClean="0">
                <a:latin typeface="Arial" panose="020B0604020202020204" pitchFamily="34" charset="0"/>
              </a:rPr>
              <a:t>”</a:t>
            </a:r>
            <a:r>
              <a:rPr lang="zh-CN" altLang="en-US" dirty="0" smtClean="0"/>
              <a:t>、</a:t>
            </a:r>
            <a:r>
              <a:rPr lang="zh-CN" altLang="en-US" dirty="0" smtClean="0">
                <a:latin typeface="Arial" panose="020B0604020202020204" pitchFamily="34" charset="0"/>
              </a:rPr>
              <a:t>“</a:t>
            </a:r>
            <a:r>
              <a:rPr lang="zh-CN" altLang="en-US" dirty="0" smtClean="0"/>
              <a:t>软</a:t>
            </a:r>
            <a:r>
              <a:rPr lang="zh-CN" altLang="en-US" dirty="0" smtClean="0">
                <a:latin typeface="Arial" panose="020B0604020202020204" pitchFamily="34" charset="0"/>
              </a:rPr>
              <a:t>”</a:t>
            </a:r>
            <a:r>
              <a:rPr lang="zh-CN" altLang="en-US" dirty="0" smtClean="0"/>
              <a:t>一起抓，当前教师教学精力投入是难点（保障度）。</a:t>
            </a:r>
            <a:endParaRPr lang="zh-CN" altLang="en-US" dirty="0" smtClean="0"/>
          </a:p>
          <a:p>
            <a:pPr marL="355600" indent="-355600" eaLnBrk="1" hangingPunct="1">
              <a:buFont typeface="Arial" panose="020B0604020202020204" pitchFamily="34" charset="0"/>
              <a:buNone/>
            </a:pPr>
            <a:endParaRPr lang="zh-CN" altLang="en-US"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（二）师资队伍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1493520" y="2023110"/>
          <a:ext cx="5715000" cy="2988840"/>
        </p:xfrm>
        <a:graphic>
          <a:graphicData uri="http://schemas.openxmlformats.org/drawingml/2006/table">
            <a:tbl>
              <a:tblPr/>
              <a:tblGrid>
                <a:gridCol w="2334296"/>
                <a:gridCol w="3380704"/>
              </a:tblGrid>
              <a:tr h="621480">
                <a:tc rowSpan="4">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 </a:t>
                      </a:r>
                      <a:r>
                        <a:rPr lang="zh-CN" altLang="en-US" sz="2400" b="1" kern="1200" dirty="0" smtClean="0">
                          <a:solidFill>
                            <a:srgbClr val="000099"/>
                          </a:solidFill>
                          <a:latin typeface="微软雅黑" panose="020B0503020204020204" charset="-122"/>
                          <a:ea typeface="微软雅黑" panose="020B0503020204020204" charset="-122"/>
                          <a:cs typeface="+mn-cs"/>
                        </a:rPr>
                        <a:t>师资队伍</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2.1 </a:t>
                      </a:r>
                      <a:r>
                        <a:rPr lang="zh-CN" altLang="en-US" sz="2400" b="1" kern="1200" dirty="0" smtClean="0">
                          <a:solidFill>
                            <a:srgbClr val="000099"/>
                          </a:solidFill>
                          <a:latin typeface="微软雅黑" panose="020B0503020204020204" charset="-122"/>
                          <a:ea typeface="微软雅黑" panose="020B0503020204020204" charset="-122"/>
                          <a:cs typeface="+mn-cs"/>
                        </a:rPr>
                        <a:t>数量与结构</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defRPr/>
                      </a:pPr>
                      <a:r>
                        <a:rPr lang="en-US" altLang="zh-CN" sz="2400" b="1" kern="1200" dirty="0" smtClean="0">
                          <a:solidFill>
                            <a:srgbClr val="000099"/>
                          </a:solidFill>
                          <a:latin typeface="微软雅黑" panose="020B0503020204020204" charset="-122"/>
                          <a:ea typeface="微软雅黑" panose="020B0503020204020204" charset="-122"/>
                          <a:cs typeface="+mn-cs"/>
                        </a:rPr>
                        <a:t>2.2 </a:t>
                      </a:r>
                      <a:r>
                        <a:rPr lang="zh-CN" altLang="en-US" sz="2400" b="1" kern="1200" dirty="0" smtClean="0">
                          <a:solidFill>
                            <a:srgbClr val="000099"/>
                          </a:solidFill>
                          <a:latin typeface="微软雅黑" panose="020B0503020204020204" charset="-122"/>
                          <a:ea typeface="微软雅黑" panose="020B0503020204020204" charset="-122"/>
                          <a:cs typeface="+mn-cs"/>
                        </a:rPr>
                        <a:t>教育教学水平</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2.3 </a:t>
                      </a:r>
                      <a:r>
                        <a:rPr lang="zh-CN" altLang="en-US" sz="2400" b="1" kern="1200" dirty="0" smtClean="0">
                          <a:solidFill>
                            <a:srgbClr val="000099"/>
                          </a:solidFill>
                          <a:latin typeface="微软雅黑" panose="020B0503020204020204" charset="-122"/>
                          <a:ea typeface="微软雅黑" panose="020B0503020204020204" charset="-122"/>
                          <a:cs typeface="+mn-cs"/>
                        </a:rPr>
                        <a:t>教师教学投入</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2.4 </a:t>
                      </a:r>
                      <a:r>
                        <a:rPr lang="zh-CN" altLang="en-US" sz="2400" b="1" kern="1200" dirty="0" smtClean="0">
                          <a:solidFill>
                            <a:srgbClr val="000099"/>
                          </a:solidFill>
                          <a:latin typeface="微软雅黑" panose="020B0503020204020204" charset="-122"/>
                          <a:ea typeface="微软雅黑" panose="020B0503020204020204" charset="-122"/>
                          <a:cs typeface="+mn-cs"/>
                        </a:rPr>
                        <a:t>教师发展与服务</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7A506995-1F4C-4E30-A85A-E5B762DC305A}" type="slidenum">
              <a:rPr lang="zh-CN" altLang="en-US"/>
            </a:fld>
            <a:endParaRPr lang="zh-CN" altLang="en-US"/>
          </a:p>
        </p:txBody>
      </p:sp>
      <p:sp>
        <p:nvSpPr>
          <p:cNvPr id="106511" name="Rectangle 15"/>
          <p:cNvSpPr>
            <a:spLocks noGrp="1"/>
          </p:cNvSpPr>
          <p:nvPr>
            <p:ph type="title"/>
          </p:nvPr>
        </p:nvSpPr>
        <p:spPr>
          <a:xfrm>
            <a:off x="207963" y="-249238"/>
            <a:ext cx="7137400"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（二）师资队伍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1550670" y="1703070"/>
          <a:ext cx="6141720" cy="1242960"/>
        </p:xfrm>
        <a:graphic>
          <a:graphicData uri="http://schemas.openxmlformats.org/drawingml/2006/table">
            <a:tbl>
              <a:tblPr/>
              <a:tblGrid>
                <a:gridCol w="2312670"/>
                <a:gridCol w="3829050"/>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2.1 </a:t>
                      </a:r>
                      <a:r>
                        <a:rPr lang="zh-CN" altLang="en-US" sz="2400" b="1" kern="1200" dirty="0" smtClean="0">
                          <a:solidFill>
                            <a:srgbClr val="000099"/>
                          </a:solidFill>
                          <a:latin typeface="微软雅黑" panose="020B0503020204020204" charset="-122"/>
                          <a:ea typeface="微软雅黑" panose="020B0503020204020204" charset="-122"/>
                          <a:cs typeface="+mn-cs"/>
                        </a:rPr>
                        <a:t>数量与结构</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60000"/>
                        </a:lnSpc>
                        <a:spcBef>
                          <a:spcPct val="0"/>
                        </a:spcBef>
                        <a:spcAft>
                          <a:spcPct val="0"/>
                        </a:spcAft>
                        <a:buClrTx/>
                        <a:buSzTx/>
                        <a:buFontTx/>
                        <a:buNone/>
                        <a:defRPr/>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数量与结构</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6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建设规划及发展态势</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33" name="Rectangle 3"/>
          <p:cNvSpPr>
            <a:spLocks noGrp="1"/>
          </p:cNvSpPr>
          <p:nvPr>
            <p:ph type="body" idx="1"/>
          </p:nvPr>
        </p:nvSpPr>
        <p:spPr>
          <a:xfrm>
            <a:off x="457200" y="1024890"/>
            <a:ext cx="8229600" cy="2175510"/>
          </a:xfrm>
        </p:spPr>
        <p:txBody>
          <a:bodyPr/>
          <a:lstStyle/>
          <a:p>
            <a:pPr marL="355600" indent="-355600" eaLnBrk="1" hangingPunct="1">
              <a:lnSpc>
                <a:spcPct val="110000"/>
              </a:lnSpc>
              <a:buFont typeface="Arial" panose="020B0604020202020204" pitchFamily="34" charset="0"/>
              <a:buNone/>
            </a:pPr>
            <a:r>
              <a:rPr lang="zh-CN" altLang="en-US" sz="3600" b="1" dirty="0" smtClean="0">
                <a:latin typeface="宋体" panose="02010600030101010101" pitchFamily="2" charset="-122"/>
              </a:rPr>
              <a:t>要素</a:t>
            </a:r>
            <a:r>
              <a:rPr lang="en-US" altLang="zh-CN" sz="3600" b="1" dirty="0" smtClean="0"/>
              <a:t>1.</a:t>
            </a:r>
            <a:r>
              <a:rPr lang="zh-CN" altLang="en-US" sz="3600" b="1" dirty="0" smtClean="0">
                <a:latin typeface="宋体" panose="02010600030101010101" pitchFamily="2" charset="-122"/>
              </a:rPr>
              <a:t>数量与结构</a:t>
            </a:r>
            <a:endParaRPr lang="zh-CN" altLang="en-US" sz="3600" b="1" dirty="0" smtClean="0">
              <a:latin typeface="宋体" panose="02010600030101010101" pitchFamily="2" charset="-122"/>
            </a:endParaRPr>
          </a:p>
          <a:p>
            <a:pPr marL="355600" indent="-355600" eaLnBrk="1" hangingPunct="1">
              <a:lnSpc>
                <a:spcPct val="110000"/>
              </a:lnSpc>
              <a:spcBef>
                <a:spcPts val="900"/>
              </a:spcBef>
              <a:buFont typeface="Wingdings" panose="05000000000000000000" pitchFamily="2" charset="2"/>
              <a:buNone/>
            </a:pPr>
            <a:endParaRPr lang="en-US" altLang="zh-CN" sz="2800" dirty="0" smtClean="0"/>
          </a:p>
          <a:p>
            <a:pPr marL="355600" indent="-355600" eaLnBrk="1" hangingPunct="1">
              <a:lnSpc>
                <a:spcPct val="110000"/>
              </a:lnSpc>
              <a:spcBef>
                <a:spcPts val="900"/>
              </a:spcBef>
              <a:buFont typeface="Wingdings" panose="05000000000000000000" pitchFamily="2" charset="2"/>
              <a:buChar char="Ø"/>
            </a:pPr>
            <a:endParaRPr lang="en-US" altLang="zh-CN" sz="2800" dirty="0" smtClean="0"/>
          </a:p>
          <a:p>
            <a:pPr marL="355600" indent="-355600" eaLnBrk="1" hangingPunct="1">
              <a:spcBef>
                <a:spcPts val="1200"/>
              </a:spcBef>
              <a:buFont typeface="Wingdings" panose="05000000000000000000" pitchFamily="2" charset="2"/>
              <a:buChar char="Ø"/>
            </a:pPr>
            <a:r>
              <a:rPr lang="zh-CN" altLang="en-US" sz="2800" dirty="0" smtClean="0"/>
              <a:t>生师比，不仅看学校总量，也应分专业分析。</a:t>
            </a:r>
            <a:endParaRPr lang="zh-CN" altLang="en-US" sz="2800" dirty="0" smtClean="0"/>
          </a:p>
          <a:p>
            <a:pPr marL="755650" lvl="1" indent="-355600" eaLnBrk="1" hangingPunct="1">
              <a:lnSpc>
                <a:spcPct val="110000"/>
              </a:lnSpc>
              <a:spcBef>
                <a:spcPts val="900"/>
              </a:spcBef>
              <a:buFont typeface="Wingdings" panose="05000000000000000000" pitchFamily="2" charset="2"/>
              <a:buNone/>
            </a:pPr>
            <a:r>
              <a:rPr lang="zh-CN" altLang="en-US" sz="2400" dirty="0" smtClean="0"/>
              <a:t>例，某校全校生师比</a:t>
            </a:r>
            <a:r>
              <a:rPr lang="en-US" altLang="zh-CN" sz="2400" dirty="0" smtClean="0"/>
              <a:t>18</a:t>
            </a:r>
            <a:r>
              <a:rPr lang="zh-CN" altLang="en-US" sz="2400" dirty="0" smtClean="0"/>
              <a:t>：</a:t>
            </a:r>
            <a:r>
              <a:rPr lang="en-US" altLang="zh-CN" sz="2400" dirty="0" smtClean="0"/>
              <a:t>1</a:t>
            </a:r>
            <a:r>
              <a:rPr lang="zh-CN" altLang="en-US" sz="2400" dirty="0" smtClean="0"/>
              <a:t>，个别专业达</a:t>
            </a:r>
            <a:r>
              <a:rPr lang="en-US" altLang="zh-CN" sz="2400" dirty="0" smtClean="0"/>
              <a:t>90:1</a:t>
            </a:r>
            <a:r>
              <a:rPr lang="zh-CN" altLang="en-US" sz="2400" dirty="0" smtClean="0"/>
              <a:t>。</a:t>
            </a:r>
            <a:endParaRPr lang="zh-CN" altLang="en-US" sz="2400" dirty="0" smtClean="0"/>
          </a:p>
          <a:p>
            <a:pPr marL="355600" indent="-355600" eaLnBrk="1" hangingPunct="1">
              <a:spcBef>
                <a:spcPts val="600"/>
              </a:spcBef>
              <a:buFont typeface="Wingdings" panose="05000000000000000000" pitchFamily="2" charset="2"/>
              <a:buChar char="Ø"/>
            </a:pPr>
            <a:r>
              <a:rPr lang="zh-CN" altLang="en-US" sz="2800" dirty="0" smtClean="0"/>
              <a:t>职称结构、年龄结构合理，知识和能力结构符合培养目标要求</a:t>
            </a:r>
            <a:r>
              <a:rPr lang="zh-CN" altLang="en-US" sz="2400" dirty="0" smtClean="0"/>
              <a:t>。</a:t>
            </a:r>
            <a:endParaRPr lang="en-US" altLang="zh-CN" sz="2400" dirty="0" smtClean="0"/>
          </a:p>
          <a:p>
            <a:pPr marL="355600" indent="-355600" eaLnBrk="1" hangingPunct="1">
              <a:spcBef>
                <a:spcPts val="600"/>
              </a:spcBef>
              <a:buFont typeface="Wingdings" panose="05000000000000000000" pitchFamily="2" charset="2"/>
              <a:buChar char="Ø"/>
            </a:pPr>
            <a:r>
              <a:rPr lang="zh-CN" altLang="en-US" sz="2800" dirty="0" smtClean="0"/>
              <a:t>不仅看现状，更要看发展趋势；</a:t>
            </a:r>
            <a:endParaRPr lang="zh-CN" altLang="en-US" sz="2800" dirty="0" smtClean="0"/>
          </a:p>
          <a:p>
            <a:pPr marL="355600" indent="-355600" eaLnBrk="1" hangingPunct="1">
              <a:spcBef>
                <a:spcPts val="600"/>
              </a:spcBef>
              <a:buFont typeface="Wingdings" panose="05000000000000000000" pitchFamily="2" charset="2"/>
              <a:buChar char="Ø"/>
            </a:pPr>
            <a:r>
              <a:rPr lang="zh-CN" altLang="en-US" sz="2800" dirty="0" smtClean="0"/>
              <a:t>师资队伍建设规划最好落实到每一位教师身上。</a:t>
            </a:r>
            <a:endParaRPr lang="zh-CN" altLang="en-US" sz="2800" dirty="0" smtClean="0"/>
          </a:p>
          <a:p>
            <a:pPr marL="355600" indent="-355600" eaLnBrk="1" hangingPunct="1">
              <a:lnSpc>
                <a:spcPct val="110000"/>
              </a:lnSpc>
              <a:spcBef>
                <a:spcPts val="900"/>
              </a:spcBef>
              <a:buFont typeface="Wingdings" panose="05000000000000000000" pitchFamily="2" charset="2"/>
              <a:buNone/>
            </a:pPr>
            <a:r>
              <a:rPr lang="zh-CN" altLang="en-US" sz="2400" dirty="0" smtClean="0"/>
              <a:t>     </a:t>
            </a:r>
            <a:endParaRPr lang="en-US" altLang="zh-CN" sz="2400" dirty="0" smtClean="0"/>
          </a:p>
          <a:p>
            <a:pPr marL="355600" indent="-355600" eaLnBrk="1" hangingPunct="1">
              <a:lnSpc>
                <a:spcPct val="110000"/>
              </a:lnSpc>
              <a:spcBef>
                <a:spcPts val="900"/>
              </a:spcBef>
              <a:buFont typeface="Wingdings" panose="05000000000000000000" pitchFamily="2" charset="2"/>
              <a:buNone/>
            </a:pPr>
            <a:endParaRPr lang="zh-CN" altLang="en-US" sz="24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014C8913-6873-4ABE-9E46-C06CAD201C30}" type="slidenum">
              <a:rPr lang="zh-CN" altLang="en-US"/>
            </a:fld>
            <a:endParaRPr lang="zh-CN" altLang="en-US"/>
          </a:p>
        </p:txBody>
      </p:sp>
      <p:sp>
        <p:nvSpPr>
          <p:cNvPr id="23555" name="Rectangle 3"/>
          <p:cNvSpPr>
            <a:spLocks noGrp="1"/>
          </p:cNvSpPr>
          <p:nvPr>
            <p:ph type="body" idx="1"/>
          </p:nvPr>
        </p:nvSpPr>
        <p:spPr>
          <a:xfrm>
            <a:off x="489902" y="1057593"/>
            <a:ext cx="8494077" cy="5435600"/>
          </a:xfrm>
          <a:noFill/>
        </p:spPr>
        <p:txBody>
          <a:bodyPr/>
          <a:lstStyle/>
          <a:p>
            <a:pPr marL="266700" indent="-266700" eaLnBrk="1" hangingPunct="1">
              <a:buFont typeface="Arial" panose="020B0604020202020204" pitchFamily="34" charset="0"/>
              <a:buNone/>
            </a:pPr>
            <a:r>
              <a:rPr lang="zh-CN" altLang="en-US" sz="3600" b="1" dirty="0" smtClean="0"/>
              <a:t>要素</a:t>
            </a:r>
            <a:r>
              <a:rPr lang="en-US" altLang="zh-CN" sz="3600" b="1" dirty="0" smtClean="0"/>
              <a:t>2.</a:t>
            </a:r>
            <a:r>
              <a:rPr lang="zh-CN" altLang="en-US" sz="3600" b="1" dirty="0" smtClean="0"/>
              <a:t>教育教学水平</a:t>
            </a:r>
            <a:endParaRPr lang="zh-CN" altLang="en-US" sz="3600" b="1" dirty="0" smtClean="0"/>
          </a:p>
          <a:p>
            <a:pPr marL="266700" indent="-266700" eaLnBrk="1" hangingPunct="1">
              <a:spcBef>
                <a:spcPts val="600"/>
              </a:spcBef>
              <a:buFont typeface="Wingdings" panose="05000000000000000000" pitchFamily="2" charset="2"/>
              <a:buNone/>
            </a:pPr>
            <a:endParaRPr lang="en-US" altLang="zh-CN" sz="2800" dirty="0" smtClean="0"/>
          </a:p>
          <a:p>
            <a:pPr marL="266700" indent="-266700" eaLnBrk="1" hangingPunct="1">
              <a:spcBef>
                <a:spcPts val="600"/>
              </a:spcBef>
              <a:buFont typeface="Wingdings" panose="05000000000000000000" pitchFamily="2" charset="2"/>
              <a:buNone/>
            </a:pPr>
            <a:endParaRPr lang="en-US" altLang="zh-CN" sz="2800" dirty="0" smtClean="0"/>
          </a:p>
          <a:p>
            <a:pPr marL="266700" indent="-266700" eaLnBrk="1" hangingPunct="1">
              <a:spcBef>
                <a:spcPts val="600"/>
              </a:spcBef>
              <a:buFont typeface="Wingdings" panose="05000000000000000000" pitchFamily="2" charset="2"/>
              <a:buNone/>
            </a:pPr>
            <a:endParaRPr lang="zh-CN" altLang="en-US" sz="2800" dirty="0" smtClean="0"/>
          </a:p>
          <a:p>
            <a:pPr marL="266700" indent="-266700" eaLnBrk="1" hangingPunct="1">
              <a:spcBef>
                <a:spcPts val="600"/>
              </a:spcBef>
              <a:buFont typeface="Wingdings" panose="05000000000000000000" pitchFamily="2" charset="2"/>
              <a:buChar char="Ø"/>
            </a:pPr>
            <a:r>
              <a:rPr lang="zh-CN" altLang="en-US" sz="2800" dirty="0" smtClean="0"/>
              <a:t>专任教师是专职从事教学工作的教师，不一定都是教师职称系列；“双肩挑” 人员可以选择其一。</a:t>
            </a:r>
            <a:endParaRPr lang="en-US" altLang="zh-CN"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266700" indent="-266700" eaLnBrk="1" hangingPunct="1">
              <a:spcBef>
                <a:spcPts val="600"/>
              </a:spcBef>
              <a:buFont typeface="Wingdings" panose="05000000000000000000" pitchFamily="2" charset="2"/>
              <a:buChar char="Ø"/>
            </a:pPr>
            <a:r>
              <a:rPr lang="zh-CN" altLang="en-US" sz="2800" dirty="0" smtClean="0"/>
              <a:t>学校制定的师德师风措施应该具体，可检验；</a:t>
            </a:r>
            <a:endParaRPr lang="en-US" altLang="zh-CN" sz="2800" dirty="0" smtClean="0"/>
          </a:p>
          <a:p>
            <a:pPr marL="266700" indent="-266700" eaLnBrk="1" hangingPunct="1">
              <a:spcBef>
                <a:spcPts val="600"/>
              </a:spcBef>
              <a:buFont typeface="Wingdings" panose="05000000000000000000" pitchFamily="2" charset="2"/>
              <a:buChar char="Ø"/>
            </a:pPr>
            <a:r>
              <a:rPr lang="zh-CN" altLang="en-US" sz="2800" dirty="0" smtClean="0"/>
              <a:t>从教学内容、教学方法、试卷、毕业设计指导等能看出教学水平和教风；</a:t>
            </a:r>
            <a:endParaRPr lang="zh-CN" altLang="en-US" sz="2800" dirty="0" smtClean="0"/>
          </a:p>
          <a:p>
            <a:pPr marL="266700" indent="-266700" eaLnBrk="1" hangingPunct="1">
              <a:spcBef>
                <a:spcPts val="600"/>
              </a:spcBef>
              <a:buFont typeface="Wingdings" panose="05000000000000000000" pitchFamily="2" charset="2"/>
              <a:buChar char="Ø"/>
            </a:pPr>
            <a:r>
              <a:rPr lang="zh-CN" altLang="en-US" sz="2800" dirty="0" smtClean="0"/>
              <a:t>重点看四方面评价</a:t>
            </a:r>
            <a:r>
              <a:rPr lang="zh-CN" altLang="en-US" sz="2400" dirty="0" smtClean="0"/>
              <a:t>（例，学生终结性评教的不足之处）</a:t>
            </a:r>
            <a:r>
              <a:rPr lang="zh-CN" altLang="en-US" sz="2800" dirty="0" smtClean="0"/>
              <a:t>。</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（二）师资队伍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685800" y="1737360"/>
          <a:ext cx="7760970" cy="1368690"/>
        </p:xfrm>
        <a:graphic>
          <a:graphicData uri="http://schemas.openxmlformats.org/drawingml/2006/table">
            <a:tbl>
              <a:tblPr/>
              <a:tblGrid>
                <a:gridCol w="2678852"/>
                <a:gridCol w="5082118"/>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2.2 </a:t>
                      </a:r>
                      <a:r>
                        <a:rPr lang="zh-CN" altLang="en-US" sz="2400" b="1" kern="1200" dirty="0" smtClean="0">
                          <a:solidFill>
                            <a:srgbClr val="000099"/>
                          </a:solidFill>
                          <a:latin typeface="微软雅黑" panose="020B0503020204020204" charset="-122"/>
                          <a:ea typeface="微软雅黑" panose="020B0503020204020204" charset="-122"/>
                          <a:cs typeface="+mn-cs"/>
                        </a:rPr>
                        <a:t>教育教学水平</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60000"/>
                        </a:lnSpc>
                        <a:spcBef>
                          <a:spcPct val="0"/>
                        </a:spcBef>
                        <a:spcAft>
                          <a:spcPct val="0"/>
                        </a:spcAft>
                        <a:buClrTx/>
                        <a:buSzTx/>
                        <a:buFontTx/>
                        <a:buNone/>
                        <a:defRPr/>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专任教师的专业水平与教学能力</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266700" indent="-266700" eaLnBrk="1" hangingPunct="1">
                        <a:spcBef>
                          <a:spcPts val="600"/>
                        </a:spcBef>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师德师风建设措施与效果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17813618-8CF4-4722-BBC7-A868E4C8E91F}" type="slidenum">
              <a:rPr lang="zh-CN" altLang="en-US"/>
            </a:fld>
            <a:endParaRPr lang="zh-CN" altLang="en-US"/>
          </a:p>
        </p:txBody>
      </p:sp>
      <p:sp>
        <p:nvSpPr>
          <p:cNvPr id="9"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（二）师资队伍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388620" y="1588378"/>
          <a:ext cx="8503920" cy="1155330"/>
        </p:xfrm>
        <a:graphic>
          <a:graphicData uri="http://schemas.openxmlformats.org/drawingml/2006/table">
            <a:tbl>
              <a:tblPr/>
              <a:tblGrid>
                <a:gridCol w="2606040"/>
                <a:gridCol w="5897880"/>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2.3 </a:t>
                      </a:r>
                      <a:r>
                        <a:rPr lang="zh-CN" altLang="en-US" sz="2400" b="1" kern="1200" dirty="0" smtClean="0">
                          <a:solidFill>
                            <a:srgbClr val="000099"/>
                          </a:solidFill>
                          <a:latin typeface="微软雅黑" panose="020B0503020204020204" charset="-122"/>
                          <a:ea typeface="微软雅黑" panose="020B0503020204020204" charset="-122"/>
                          <a:cs typeface="+mn-cs"/>
                        </a:rPr>
                        <a:t>教师教学投入</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ts val="0"/>
                        </a:spcBef>
                        <a:spcAft>
                          <a:spcPts val="0"/>
                        </a:spcAft>
                        <a:buClrTx/>
                        <a:buSzTx/>
                        <a:buFontTx/>
                        <a:buNone/>
                        <a:defRPr/>
                      </a:pPr>
                      <a:r>
                        <a:rPr lang="en-US" altLang="zh-CN" sz="2000" b="1" kern="1200" dirty="0" smtClean="0">
                          <a:solidFill>
                            <a:srgbClr val="000099"/>
                          </a:solidFill>
                          <a:latin typeface="微软雅黑" panose="020B0503020204020204" charset="-122"/>
                          <a:ea typeface="微软雅黑" panose="020B0503020204020204" charset="-122"/>
                          <a:cs typeface="+mn-cs"/>
                        </a:rPr>
                        <a:t>(1)</a:t>
                      </a:r>
                      <a:r>
                        <a:rPr lang="zh-CN" altLang="en-US" sz="2000" b="1" kern="1200" dirty="0" smtClean="0">
                          <a:solidFill>
                            <a:srgbClr val="000099"/>
                          </a:solidFill>
                          <a:latin typeface="微软雅黑" panose="020B0503020204020204" charset="-122"/>
                          <a:ea typeface="微软雅黑" panose="020B0503020204020204" charset="-122"/>
                          <a:cs typeface="+mn-cs"/>
                        </a:rPr>
                        <a:t>教授、副教授为本科生上课情况</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algn="l" eaLnBrk="1" hangingPunct="1">
                        <a:lnSpc>
                          <a:spcPct val="50000"/>
                        </a:lnSpc>
                        <a:spcBef>
                          <a:spcPts val="0"/>
                        </a:spcBef>
                        <a:spcAft>
                          <a:spcPts val="0"/>
                        </a:spcAft>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(2)</a:t>
                      </a:r>
                      <a:r>
                        <a:rPr lang="zh-CN" altLang="en-US" sz="2000" b="1" kern="1200" dirty="0" smtClean="0">
                          <a:solidFill>
                            <a:srgbClr val="000099"/>
                          </a:solidFill>
                          <a:latin typeface="微软雅黑" panose="020B0503020204020204" charset="-122"/>
                          <a:ea typeface="微软雅黑" panose="020B0503020204020204" charset="-122"/>
                          <a:cs typeface="+mn-cs"/>
                        </a:rPr>
                        <a:t>教师开展教学研究，参与教学改革与建设情况</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581" name="Rectangle 3"/>
          <p:cNvSpPr>
            <a:spLocks noGrp="1"/>
          </p:cNvSpPr>
          <p:nvPr>
            <p:ph type="body" idx="1"/>
          </p:nvPr>
        </p:nvSpPr>
        <p:spPr>
          <a:xfrm>
            <a:off x="455613" y="909003"/>
            <a:ext cx="8197850" cy="554037"/>
          </a:xfrm>
          <a:noFill/>
        </p:spPr>
        <p:txBody>
          <a:bodyPr/>
          <a:lstStyle/>
          <a:p>
            <a:pPr eaLnBrk="1" hangingPunct="1">
              <a:lnSpc>
                <a:spcPct val="110000"/>
              </a:lnSpc>
              <a:buFont typeface="Arial" panose="020B0604020202020204" pitchFamily="34" charset="0"/>
              <a:buNone/>
            </a:pPr>
            <a:r>
              <a:rPr lang="zh-CN" altLang="en-US" sz="3600" b="1" dirty="0" smtClean="0"/>
              <a:t>要素</a:t>
            </a:r>
            <a:r>
              <a:rPr lang="en-US" altLang="zh-CN" sz="3600" b="1" dirty="0" smtClean="0"/>
              <a:t>3.</a:t>
            </a:r>
            <a:r>
              <a:rPr lang="zh-CN" altLang="en-US" sz="3600" b="1" dirty="0" smtClean="0"/>
              <a:t>教师教学投入</a:t>
            </a:r>
            <a:endParaRPr lang="zh-CN" altLang="en-US" sz="3600" b="1" dirty="0" smtClean="0"/>
          </a:p>
          <a:p>
            <a:pPr marL="266700" indent="-266700" eaLnBrk="1" hangingPunct="1">
              <a:lnSpc>
                <a:spcPct val="110000"/>
              </a:lnSpc>
              <a:spcBef>
                <a:spcPts val="600"/>
              </a:spcBef>
              <a:buNone/>
            </a:pPr>
            <a:endParaRPr lang="en-US" altLang="zh-CN" sz="2800" dirty="0" smtClean="0"/>
          </a:p>
          <a:p>
            <a:pPr marL="266700" indent="-266700" eaLnBrk="1" hangingPunct="1">
              <a:lnSpc>
                <a:spcPct val="110000"/>
              </a:lnSpc>
              <a:spcBef>
                <a:spcPts val="600"/>
              </a:spcBef>
              <a:buNone/>
            </a:pPr>
            <a:endParaRPr lang="zh-CN" altLang="en-US" sz="2800" dirty="0" smtClean="0"/>
          </a:p>
          <a:p>
            <a:pPr eaLnBrk="1" hangingPunct="1">
              <a:spcBef>
                <a:spcPts val="1200"/>
              </a:spcBef>
              <a:buFont typeface="Wingdings" panose="05000000000000000000" pitchFamily="2" charset="2"/>
              <a:buChar char="Ø"/>
            </a:pPr>
            <a:r>
              <a:rPr lang="zh-CN" altLang="en-US" sz="2400" dirty="0" smtClean="0"/>
              <a:t>有政策推动教授为本科生上课，教授开课比例与教授占比应大体相当， 形成良性运行机制；</a:t>
            </a:r>
            <a:endParaRPr lang="zh-CN" altLang="en-US" sz="2400" dirty="0" smtClean="0"/>
          </a:p>
          <a:p>
            <a:pPr eaLnBrk="1" hangingPunct="1">
              <a:spcBef>
                <a:spcPts val="600"/>
              </a:spcBef>
              <a:buFont typeface="Wingdings" panose="05000000000000000000" pitchFamily="2" charset="2"/>
              <a:buNone/>
            </a:pPr>
            <a:r>
              <a:rPr lang="zh-CN" altLang="en-US" sz="2400" dirty="0" smtClean="0"/>
              <a:t>     </a:t>
            </a:r>
            <a:r>
              <a:rPr lang="zh-CN" altLang="en-US" sz="2200" dirty="0" smtClean="0"/>
              <a:t>例：某大学学生欢迎的知名教授新生研讨课。</a:t>
            </a:r>
            <a:endParaRPr lang="en-US" altLang="zh-CN" sz="2200" dirty="0" smtClean="0"/>
          </a:p>
          <a:p>
            <a:pPr eaLnBrk="1" hangingPunct="1">
              <a:spcBef>
                <a:spcPts val="1200"/>
              </a:spcBef>
              <a:buFont typeface="Wingdings" panose="05000000000000000000" pitchFamily="2" charset="2"/>
              <a:buChar char="Ø"/>
            </a:pPr>
            <a:r>
              <a:rPr lang="zh-CN" altLang="en-US" sz="2400" dirty="0" smtClean="0"/>
              <a:t>教授上讲台已基本解决，但是否</a:t>
            </a:r>
            <a:r>
              <a:rPr lang="zh-CN" altLang="en-US" sz="2400" dirty="0" smtClean="0">
                <a:latin typeface="Arial" panose="020B0604020202020204" pitchFamily="34" charset="0"/>
              </a:rPr>
              <a:t>“</a:t>
            </a:r>
            <a:r>
              <a:rPr lang="zh-CN" altLang="en-US" sz="2400" dirty="0" smtClean="0"/>
              <a:t>用心</a:t>
            </a:r>
            <a:r>
              <a:rPr lang="zh-CN" altLang="en-US" sz="2400" dirty="0" smtClean="0">
                <a:latin typeface="Arial" panose="020B0604020202020204" pitchFamily="34" charset="0"/>
              </a:rPr>
              <a:t>”</a:t>
            </a:r>
            <a:r>
              <a:rPr lang="zh-CN" altLang="en-US" sz="2400" dirty="0" smtClean="0"/>
              <a:t>教是难点；</a:t>
            </a:r>
            <a:endParaRPr lang="en-US" altLang="zh-CN" sz="2400" dirty="0" smtClean="0"/>
          </a:p>
          <a:p>
            <a:pPr eaLnBrk="1" hangingPunct="1">
              <a:spcBef>
                <a:spcPts val="600"/>
              </a:spcBef>
              <a:buNone/>
            </a:pPr>
            <a:r>
              <a:rPr lang="zh-CN" altLang="en-US" sz="2200" dirty="0" smtClean="0"/>
              <a:t>     例：某大学教师教学工作评价排名前</a:t>
            </a:r>
            <a:r>
              <a:rPr lang="en-US" altLang="zh-CN" sz="2200" dirty="0" smtClean="0"/>
              <a:t>50%</a:t>
            </a:r>
            <a:r>
              <a:rPr lang="zh-CN" altLang="en-US" sz="2200" dirty="0" smtClean="0"/>
              <a:t>才可申请晋升职称</a:t>
            </a:r>
            <a:endParaRPr lang="en-US" altLang="zh-CN" sz="2200" dirty="0" smtClean="0"/>
          </a:p>
          <a:p>
            <a:pPr eaLnBrk="1" hangingPunct="1">
              <a:spcBef>
                <a:spcPts val="600"/>
              </a:spcBef>
              <a:buNone/>
            </a:pPr>
            <a:r>
              <a:rPr lang="zh-CN" altLang="en-US"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  思考：教师开展教学研究和参与教改重点在哪里？</a:t>
            </a:r>
            <a:endParaRPr lang="en-US" altLang="zh-CN" sz="2400" dirty="0" smtClean="0"/>
          </a:p>
          <a:p>
            <a:pPr eaLnBrk="1" hangingPunct="1">
              <a:spcBef>
                <a:spcPts val="600"/>
              </a:spcBef>
              <a:buNone/>
            </a:pPr>
            <a:r>
              <a:rPr lang="zh-CN" altLang="en-US" sz="2400" dirty="0" smtClean="0"/>
              <a:t>    看参与面和成果应用。常见问题：重立项，轻研究；重鉴定，轻推广。看参与积极性，有钱花不出去是新问题。</a:t>
            </a:r>
            <a:endParaRPr lang="en-US" altLang="zh-CN" sz="2200" dirty="0" smtClean="0"/>
          </a:p>
          <a:p>
            <a:pPr eaLnBrk="1" hangingPunct="1">
              <a:spcBef>
                <a:spcPts val="1200"/>
              </a:spcBef>
              <a:buNone/>
            </a:pPr>
            <a:endParaRPr lang="zh-CN" altLang="en-US" sz="2400" dirty="0" smtClean="0"/>
          </a:p>
          <a:p>
            <a:pPr eaLnBrk="1" hangingPunct="1">
              <a:spcBef>
                <a:spcPts val="600"/>
              </a:spcBef>
              <a:buFont typeface="Wingdings" panose="05000000000000000000" pitchFamily="2" charset="2"/>
              <a:buNone/>
            </a:pPr>
            <a:endParaRPr lang="en-US" altLang="zh-CN" sz="2400" dirty="0" smtClean="0"/>
          </a:p>
          <a:p>
            <a:pPr eaLnBrk="1" hangingPunct="1">
              <a:spcBef>
                <a:spcPts val="600"/>
              </a:spcBef>
              <a:buFont typeface="Wingdings" panose="05000000000000000000" pitchFamily="2" charset="2"/>
              <a:buNone/>
            </a:pPr>
            <a:endParaRPr lang="zh-CN" alt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6428192B-5D79-4D2D-A28F-78251B4713E9}" type="slidenum">
              <a:rPr lang="zh-CN" altLang="en-US"/>
            </a:fld>
            <a:endParaRPr lang="zh-CN" altLang="en-US"/>
          </a:p>
        </p:txBody>
      </p:sp>
      <p:sp>
        <p:nvSpPr>
          <p:cNvPr id="25603" name="Rectangle 3"/>
          <p:cNvSpPr>
            <a:spLocks noGrp="1"/>
          </p:cNvSpPr>
          <p:nvPr>
            <p:ph type="body" idx="1"/>
          </p:nvPr>
        </p:nvSpPr>
        <p:spPr>
          <a:xfrm>
            <a:off x="457200" y="1046163"/>
            <a:ext cx="8229600" cy="4924425"/>
          </a:xfrm>
          <a:noFill/>
        </p:spPr>
        <p:txBody>
          <a:bodyPr/>
          <a:lstStyle/>
          <a:p>
            <a:pPr marL="355600" indent="-355600" eaLnBrk="1" hangingPunct="1">
              <a:lnSpc>
                <a:spcPct val="110000"/>
              </a:lnSpc>
              <a:buFont typeface="Arial" panose="020B0604020202020204" pitchFamily="34" charset="0"/>
              <a:buNone/>
            </a:pPr>
            <a:r>
              <a:rPr lang="zh-CN" altLang="en-US" sz="3600" b="1" dirty="0" smtClean="0"/>
              <a:t>要素</a:t>
            </a:r>
            <a:r>
              <a:rPr lang="en-US" altLang="zh-CN" sz="3600" b="1" dirty="0" smtClean="0"/>
              <a:t>4.</a:t>
            </a:r>
            <a:r>
              <a:rPr lang="zh-CN" altLang="en-US" sz="3600" b="1" dirty="0" smtClean="0"/>
              <a:t>教师发展与服务</a:t>
            </a:r>
            <a:endParaRPr lang="zh-CN" altLang="en-US" sz="3600" b="1" dirty="0" smtClean="0"/>
          </a:p>
          <a:p>
            <a:pPr marL="355600" indent="-355600" eaLnBrk="1" hangingPunct="1">
              <a:lnSpc>
                <a:spcPct val="110000"/>
              </a:lnSpc>
              <a:buFont typeface="Wingdings" panose="05000000000000000000" pitchFamily="2" charset="2"/>
              <a:buNone/>
            </a:pPr>
            <a:endParaRPr lang="en-US" altLang="zh-CN" sz="2800" dirty="0" smtClean="0"/>
          </a:p>
          <a:p>
            <a:pPr marL="355600" indent="-355600" eaLnBrk="1" hangingPunct="1">
              <a:lnSpc>
                <a:spcPct val="110000"/>
              </a:lnSpc>
              <a:buFont typeface="Wingdings" panose="05000000000000000000" pitchFamily="2" charset="2"/>
              <a:buNone/>
            </a:pPr>
            <a:endParaRPr lang="en-US" altLang="zh-CN" sz="2800" dirty="0" smtClean="0"/>
          </a:p>
          <a:p>
            <a:pPr marL="355600" indent="-355600" eaLnBrk="1" hangingPunct="1">
              <a:lnSpc>
                <a:spcPct val="110000"/>
              </a:lnSpc>
              <a:buFont typeface="Wingdings" panose="05000000000000000000" pitchFamily="2" charset="2"/>
              <a:buNone/>
            </a:pPr>
            <a:endParaRPr lang="zh-CN" altLang="en-US" sz="2800" dirty="0" smtClean="0"/>
          </a:p>
          <a:p>
            <a:pPr marL="355600" indent="-355600" eaLnBrk="1" hangingPunct="1">
              <a:lnSpc>
                <a:spcPct val="90000"/>
              </a:lnSpc>
              <a:buFont typeface="Wingdings" panose="05000000000000000000" pitchFamily="2" charset="2"/>
              <a:buChar char="Ø"/>
            </a:pPr>
            <a:r>
              <a:rPr lang="zh-CN" altLang="en-US" sz="2800" dirty="0" smtClean="0"/>
              <a:t>师资队伍建设规划要落实到基层教学单位，落实到每位教师身上；</a:t>
            </a:r>
            <a:endParaRPr lang="zh-CN" altLang="en-US" sz="2800" dirty="0" smtClean="0"/>
          </a:p>
          <a:p>
            <a:pPr marL="355600" indent="-355600" eaLnBrk="1" hangingPunct="1">
              <a:lnSpc>
                <a:spcPct val="90000"/>
              </a:lnSpc>
              <a:buFont typeface="Wingdings" panose="05000000000000000000" pitchFamily="2" charset="2"/>
              <a:buChar char="Ø"/>
            </a:pPr>
            <a:r>
              <a:rPr lang="zh-CN" altLang="en-US" sz="2800" dirty="0" smtClean="0"/>
              <a:t>教师的发展与服务应有机构、有计划、有措施、有经费、有实效；</a:t>
            </a:r>
            <a:endParaRPr lang="zh-CN" altLang="en-US" sz="2800" dirty="0" smtClean="0"/>
          </a:p>
          <a:p>
            <a:pPr marL="355600" indent="-355600" eaLnBrk="1" hangingPunct="1">
              <a:lnSpc>
                <a:spcPct val="90000"/>
              </a:lnSpc>
              <a:buFont typeface="Wingdings" panose="05000000000000000000" pitchFamily="2" charset="2"/>
              <a:buChar char="Ø"/>
            </a:pPr>
            <a:r>
              <a:rPr lang="zh-CN" altLang="en-US" sz="2800" dirty="0" smtClean="0"/>
              <a:t>要特别关注青年教师的诉求。</a:t>
            </a:r>
            <a:endParaRPr lang="en-US" altLang="zh-CN" sz="2800" dirty="0" smtClean="0"/>
          </a:p>
          <a:p>
            <a:pPr marL="355600" indent="-355600" eaLnBrk="1" hangingPunct="1">
              <a:lnSpc>
                <a:spcPct val="90000"/>
              </a:lnSpc>
              <a:buFont typeface="Wingdings" panose="05000000000000000000" pitchFamily="2" charset="2"/>
              <a:buChar char="Ø"/>
            </a:pPr>
            <a:r>
              <a:rPr lang="zh-CN" altLang="en-US" sz="2800" dirty="0" smtClean="0"/>
              <a:t>注重对教师现代教育理念与教学方法的培训</a:t>
            </a:r>
            <a:endParaRPr lang="en-US" altLang="zh-CN" sz="2800" dirty="0" smtClean="0"/>
          </a:p>
          <a:p>
            <a:pPr marL="355600" indent="-355600" eaLnBrk="1" hangingPunct="1">
              <a:lnSpc>
                <a:spcPct val="90000"/>
              </a:lnSpc>
              <a:spcBef>
                <a:spcPts val="1200"/>
              </a:spcBef>
              <a:buNone/>
            </a:pPr>
            <a:endPar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（二）师资队伍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560070" y="1839838"/>
          <a:ext cx="8126730" cy="1372500"/>
        </p:xfrm>
        <a:graphic>
          <a:graphicData uri="http://schemas.openxmlformats.org/drawingml/2006/table">
            <a:tbl>
              <a:tblPr/>
              <a:tblGrid>
                <a:gridCol w="2994660"/>
                <a:gridCol w="5132070"/>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2.4 </a:t>
                      </a:r>
                      <a:r>
                        <a:rPr lang="zh-CN" altLang="en-US" sz="2400" b="1" kern="1200" dirty="0" smtClean="0">
                          <a:solidFill>
                            <a:srgbClr val="000099"/>
                          </a:solidFill>
                          <a:latin typeface="微软雅黑" panose="020B0503020204020204" charset="-122"/>
                          <a:ea typeface="微软雅黑" panose="020B0503020204020204" charset="-122"/>
                          <a:cs typeface="+mn-cs"/>
                        </a:rPr>
                        <a:t>教师发展与服务</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55600" indent="-355600" eaLnBrk="1" hangingPunct="1">
                        <a:lnSpc>
                          <a:spcPct val="10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(1)</a:t>
                      </a:r>
                      <a:r>
                        <a:rPr lang="zh-CN" altLang="en-US" sz="2000" b="1" kern="1200" dirty="0" smtClean="0">
                          <a:solidFill>
                            <a:srgbClr val="000099"/>
                          </a:solidFill>
                          <a:latin typeface="微软雅黑" panose="020B0503020204020204" charset="-122"/>
                          <a:ea typeface="微软雅黑" panose="020B0503020204020204" charset="-122"/>
                          <a:cs typeface="+mn-cs"/>
                        </a:rPr>
                        <a:t>提升教师教学能力和专业水平的政策措施</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algn="l" eaLnBrk="1" hangingPunct="1">
                        <a:lnSpc>
                          <a:spcPct val="100000"/>
                        </a:lnSpc>
                        <a:spcBef>
                          <a:spcPts val="0"/>
                        </a:spcBef>
                        <a:spcAft>
                          <a:spcPts val="0"/>
                        </a:spcAft>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(2)</a:t>
                      </a:r>
                      <a:r>
                        <a:rPr lang="zh-CN" altLang="en-US" sz="2000" b="1" kern="1200" dirty="0" smtClean="0">
                          <a:solidFill>
                            <a:srgbClr val="000099"/>
                          </a:solidFill>
                          <a:latin typeface="微软雅黑" panose="020B0503020204020204" charset="-122"/>
                          <a:ea typeface="微软雅黑" panose="020B0503020204020204" charset="-122"/>
                          <a:cs typeface="+mn-cs"/>
                        </a:rPr>
                        <a:t>服务教师职业生涯发展的政策措施</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5"/>
          <p:cNvSpPr>
            <a:spLocks noGrp="1"/>
          </p:cNvSpPr>
          <p:nvPr>
            <p:ph type="sldNum" sz="quarter" idx="12"/>
          </p:nvPr>
        </p:nvSpPr>
        <p:spPr/>
        <p:txBody>
          <a:bodyPr/>
          <a:lstStyle/>
          <a:p>
            <a:pPr>
              <a:defRPr/>
            </a:pPr>
            <a:fld id="{0D52EC78-0C1B-49AC-B471-CCE848382C4C}" type="slidenum">
              <a:rPr lang="zh-CN" altLang="en-US"/>
            </a:fld>
            <a:endParaRPr lang="zh-CN" altLang="en-US"/>
          </a:p>
        </p:txBody>
      </p:sp>
      <p:sp>
        <p:nvSpPr>
          <p:cNvPr id="62466" name="Rectangle 2"/>
          <p:cNvSpPr>
            <a:spLocks noGrp="1"/>
          </p:cNvSpPr>
          <p:nvPr>
            <p:ph type="title"/>
          </p:nvPr>
        </p:nvSpPr>
        <p:spPr>
          <a:xfrm>
            <a:off x="406400" y="-306388"/>
            <a:ext cx="7886700" cy="1325563"/>
          </a:xfrm>
          <a:effectLst>
            <a:outerShdw dist="35921" dir="2700000" algn="ctr" rotWithShape="0">
              <a:srgbClr val="808080"/>
            </a:outerShdw>
          </a:effectLst>
        </p:spPr>
        <p:txBody>
          <a:bodyPr/>
          <a:lstStyle/>
          <a:p>
            <a:pPr eaLnBrk="1" hangingPunct="1">
              <a:defRPr/>
            </a:pPr>
            <a:r>
              <a:rPr lang="zh-CN" altLang="en-US" dirty="0" smtClean="0">
                <a:latin typeface="隶书" panose="02010509060101010101" pitchFamily="49" charset="-122"/>
                <a:ea typeface="隶书" panose="02010509060101010101" pitchFamily="49" charset="-122"/>
              </a:rPr>
              <a:t>提  纲</a:t>
            </a:r>
            <a:endParaRPr lang="zh-CN" altLang="en-US" dirty="0" smtClean="0">
              <a:latin typeface="隶书" panose="02010509060101010101" pitchFamily="49" charset="-122"/>
              <a:ea typeface="隶书" panose="02010509060101010101" pitchFamily="49" charset="-122"/>
            </a:endParaRPr>
          </a:p>
        </p:txBody>
      </p:sp>
      <p:sp>
        <p:nvSpPr>
          <p:cNvPr id="62467" name="Rectangle 3"/>
          <p:cNvSpPr>
            <a:spLocks noGrp="1"/>
          </p:cNvSpPr>
          <p:nvPr>
            <p:ph type="body" idx="1"/>
          </p:nvPr>
        </p:nvSpPr>
        <p:spPr>
          <a:xfrm>
            <a:off x="918640" y="1831743"/>
            <a:ext cx="6981190" cy="2686685"/>
          </a:xfrm>
        </p:spPr>
        <p:txBody>
          <a:bodyPr/>
          <a:lstStyle/>
          <a:p>
            <a:pPr marL="982980" indent="-982980" eaLnBrk="1" hangingPunct="1">
              <a:spcBef>
                <a:spcPts val="0"/>
              </a:spcBef>
              <a:buFont typeface="Arial" panose="020B0604020202020204" pitchFamily="34" charset="0"/>
              <a:buNone/>
              <a:defRPr/>
            </a:pPr>
            <a:r>
              <a:rPr lang="zh-CN" altLang="en-US" sz="4000" b="1" dirty="0" smtClean="0">
                <a:effectLst>
                  <a:outerShdw blurRad="38100" dist="38100" dir="2700000" algn="tl">
                    <a:srgbClr val="C0C0C0"/>
                  </a:outerShdw>
                </a:effectLst>
              </a:rPr>
              <a:t>一、审核评估方案设计思路</a:t>
            </a:r>
            <a:endParaRPr lang="zh-CN" altLang="en-US" sz="4000" b="1" dirty="0" smtClean="0">
              <a:effectLst>
                <a:outerShdw blurRad="38100" dist="38100" dir="2700000" algn="tl">
                  <a:srgbClr val="C0C0C0"/>
                </a:outerShdw>
              </a:effectLst>
            </a:endParaRPr>
          </a:p>
          <a:p>
            <a:pPr marL="982980" indent="-982980" eaLnBrk="1" hangingPunct="1">
              <a:lnSpc>
                <a:spcPct val="150000"/>
              </a:lnSpc>
              <a:spcBef>
                <a:spcPts val="0"/>
              </a:spcBef>
              <a:buNone/>
              <a:defRPr/>
            </a:pPr>
            <a:r>
              <a:rPr lang="zh-CN" altLang="en-US" sz="4000" b="1" dirty="0" smtClean="0">
                <a:effectLst>
                  <a:outerShdw blurRad="38100" dist="38100" dir="2700000" algn="tl">
                    <a:srgbClr val="C0C0C0"/>
                  </a:outerShdw>
                </a:effectLst>
              </a:rPr>
              <a:t>二、审核评估范围及评建重点</a:t>
            </a:r>
            <a:endParaRPr lang="en-US" altLang="zh-CN" sz="4000" b="1" dirty="0" smtClean="0">
              <a:effectLst>
                <a:outerShdw blurRad="38100" dist="38100" dir="2700000" algn="tl">
                  <a:srgbClr val="C0C0C0"/>
                </a:outerShdw>
              </a:effectLst>
            </a:endParaRPr>
          </a:p>
          <a:p>
            <a:pPr marL="982980" indent="-982980" eaLnBrk="1" hangingPunct="1">
              <a:lnSpc>
                <a:spcPct val="150000"/>
              </a:lnSpc>
              <a:spcBef>
                <a:spcPts val="0"/>
              </a:spcBef>
              <a:buNone/>
              <a:defRPr/>
            </a:pPr>
            <a:r>
              <a:rPr lang="zh-CN" altLang="en-US" sz="4000" b="1" dirty="0" smtClean="0">
                <a:effectLst>
                  <a:outerShdw blurRad="38100" dist="38100" dir="2700000" algn="tl">
                    <a:srgbClr val="C0C0C0"/>
                  </a:outerShdw>
                </a:effectLst>
              </a:rPr>
              <a:t>三、学校评建组织实施要点</a:t>
            </a:r>
            <a:endParaRPr lang="en-US" altLang="zh-CN" sz="4000" b="1" dirty="0"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384FB327-0D35-4693-8E19-F575DB8049D7}" type="slidenum">
              <a:rPr lang="zh-CN" altLang="en-US"/>
            </a:fld>
            <a:endParaRPr lang="zh-CN" altLang="en-US"/>
          </a:p>
        </p:txBody>
      </p:sp>
      <p:sp>
        <p:nvSpPr>
          <p:cNvPr id="26627" name="Rectangle 3"/>
          <p:cNvSpPr>
            <a:spLocks noGrp="1"/>
          </p:cNvSpPr>
          <p:nvPr>
            <p:ph type="body" idx="1"/>
          </p:nvPr>
        </p:nvSpPr>
        <p:spPr>
          <a:xfrm>
            <a:off x="476250" y="1148080"/>
            <a:ext cx="8229600" cy="4195763"/>
          </a:xfrm>
        </p:spPr>
        <p:txBody>
          <a:bodyPr/>
          <a:lstStyle/>
          <a:p>
            <a:pPr marL="355600" indent="-355600" eaLnBrk="1" hangingPunct="1">
              <a:spcBef>
                <a:spcPct val="50000"/>
              </a:spcBef>
              <a:buFontTx/>
              <a:buNone/>
            </a:pPr>
            <a:r>
              <a:rPr lang="zh-CN" altLang="en-US" sz="3600" b="1" dirty="0" smtClean="0"/>
              <a:t>审核项目三：教学资源</a:t>
            </a:r>
            <a:endParaRPr lang="zh-CN" altLang="en-US" sz="3600" b="1" dirty="0" smtClean="0"/>
          </a:p>
          <a:p>
            <a:pPr marL="355600" indent="-355600" eaLnBrk="1" hangingPunct="1">
              <a:lnSpc>
                <a:spcPct val="115000"/>
              </a:lnSpc>
              <a:buFont typeface="Wingdings" panose="05000000000000000000" pitchFamily="2" charset="2"/>
              <a:buNone/>
            </a:pPr>
            <a:endParaRPr lang="en-US" altLang="zh-CN" dirty="0" smtClean="0"/>
          </a:p>
          <a:p>
            <a:pPr marL="355600" indent="-355600" eaLnBrk="1" hangingPunct="1">
              <a:lnSpc>
                <a:spcPct val="115000"/>
              </a:lnSpc>
              <a:buFont typeface="Wingdings" panose="05000000000000000000" pitchFamily="2" charset="2"/>
              <a:buNone/>
            </a:pPr>
            <a:endParaRPr lang="en-US" altLang="zh-CN" dirty="0" smtClean="0"/>
          </a:p>
          <a:p>
            <a:pPr marL="355600" indent="-355600" eaLnBrk="1" hangingPunct="1">
              <a:lnSpc>
                <a:spcPct val="115000"/>
              </a:lnSpc>
              <a:buFont typeface="Wingdings" panose="05000000000000000000" pitchFamily="2" charset="2"/>
              <a:buNone/>
            </a:pPr>
            <a:endParaRPr lang="en-US" altLang="zh-CN" dirty="0" smtClean="0"/>
          </a:p>
          <a:p>
            <a:pPr marL="355600" indent="-355600" eaLnBrk="1" hangingPunct="1">
              <a:lnSpc>
                <a:spcPct val="115000"/>
              </a:lnSpc>
              <a:buFont typeface="Wingdings" panose="05000000000000000000" pitchFamily="2" charset="2"/>
              <a:buNone/>
            </a:pPr>
            <a:endParaRPr lang="en-US" altLang="zh-CN" dirty="0" smtClean="0"/>
          </a:p>
          <a:p>
            <a:pPr marL="355600" indent="-355600" eaLnBrk="1" hangingPunct="1">
              <a:lnSpc>
                <a:spcPct val="115000"/>
              </a:lnSpc>
              <a:buFont typeface="Wingdings" panose="05000000000000000000" pitchFamily="2" charset="2"/>
              <a:buNone/>
            </a:pPr>
            <a:endParaRPr lang="zh-CN" altLang="en-US" dirty="0" smtClean="0"/>
          </a:p>
          <a:p>
            <a:pPr marL="355600" indent="-355600" eaLnBrk="1" hangingPunct="1">
              <a:lnSpc>
                <a:spcPct val="114000"/>
              </a:lnSpc>
              <a:spcBef>
                <a:spcPts val="3000"/>
              </a:spcBef>
              <a:buFont typeface="Wingdings" panose="05000000000000000000" pitchFamily="2" charset="2"/>
              <a:buChar char="Ø"/>
            </a:pPr>
            <a:r>
              <a:rPr lang="zh-CN" altLang="en-US" sz="2800" dirty="0" smtClean="0"/>
              <a:t>教学资源既包括</a:t>
            </a:r>
            <a:r>
              <a:rPr lang="zh-CN" altLang="en-US" sz="2800" dirty="0" smtClean="0">
                <a:latin typeface="Arial" panose="020B0604020202020204" pitchFamily="34" charset="0"/>
              </a:rPr>
              <a:t>“</a:t>
            </a:r>
            <a:r>
              <a:rPr lang="zh-CN" altLang="en-US" sz="2800" dirty="0" smtClean="0"/>
              <a:t>硬资源</a:t>
            </a:r>
            <a:r>
              <a:rPr lang="zh-CN" altLang="en-US" sz="2800" dirty="0" smtClean="0">
                <a:latin typeface="Arial" panose="020B0604020202020204" pitchFamily="34" charset="0"/>
              </a:rPr>
              <a:t>”</a:t>
            </a:r>
            <a:r>
              <a:rPr lang="zh-CN" altLang="en-US" sz="2800" dirty="0" smtClean="0"/>
              <a:t>，也包括</a:t>
            </a:r>
            <a:r>
              <a:rPr lang="zh-CN" altLang="en-US" sz="2800" dirty="0" smtClean="0">
                <a:latin typeface="Arial" panose="020B0604020202020204" pitchFamily="34" charset="0"/>
              </a:rPr>
              <a:t>“</a:t>
            </a:r>
            <a:r>
              <a:rPr lang="zh-CN" altLang="en-US" sz="2800" dirty="0" smtClean="0"/>
              <a:t>软资源</a:t>
            </a:r>
            <a:r>
              <a:rPr lang="zh-CN" altLang="en-US" sz="2800" dirty="0" smtClean="0">
                <a:latin typeface="Arial" panose="020B0604020202020204" pitchFamily="34" charset="0"/>
              </a:rPr>
              <a:t>”</a:t>
            </a:r>
            <a:r>
              <a:rPr lang="zh-CN" altLang="en-US" sz="2800" dirty="0" smtClean="0"/>
              <a:t>，是保障与提高培养质量的基础条件（保障度）。</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（三）教学资源</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1173480" y="1931670"/>
          <a:ext cx="6176010" cy="3370290"/>
        </p:xfrm>
        <a:graphic>
          <a:graphicData uri="http://schemas.openxmlformats.org/drawingml/2006/table">
            <a:tbl>
              <a:tblPr/>
              <a:tblGrid>
                <a:gridCol w="2522596"/>
                <a:gridCol w="3653414"/>
              </a:tblGrid>
              <a:tr h="621480">
                <a:tc rowSpan="5">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 </a:t>
                      </a:r>
                      <a:r>
                        <a:rPr lang="zh-CN" altLang="en-US" sz="2400" b="1" kern="1200" dirty="0" smtClean="0">
                          <a:solidFill>
                            <a:srgbClr val="000099"/>
                          </a:solidFill>
                          <a:latin typeface="微软雅黑" panose="020B0503020204020204" charset="-122"/>
                          <a:ea typeface="微软雅黑" panose="020B0503020204020204" charset="-122"/>
                          <a:cs typeface="+mn-cs"/>
                        </a:rPr>
                        <a:t>教学资源</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3.1 </a:t>
                      </a:r>
                      <a:r>
                        <a:rPr lang="zh-CN" altLang="en-US" sz="2400" b="1" kern="1200" dirty="0" smtClean="0">
                          <a:solidFill>
                            <a:srgbClr val="000099"/>
                          </a:solidFill>
                          <a:latin typeface="微软雅黑" panose="020B0503020204020204" charset="-122"/>
                          <a:ea typeface="微软雅黑" panose="020B0503020204020204" charset="-122"/>
                          <a:cs typeface="+mn-cs"/>
                        </a:rPr>
                        <a:t>教学经费</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3.2 </a:t>
                      </a:r>
                      <a:r>
                        <a:rPr lang="zh-CN" altLang="en-US" sz="2400" b="1" kern="1200" dirty="0" smtClean="0">
                          <a:solidFill>
                            <a:srgbClr val="000099"/>
                          </a:solidFill>
                          <a:latin typeface="微软雅黑" panose="020B0503020204020204" charset="-122"/>
                          <a:ea typeface="微软雅黑" panose="020B0503020204020204" charset="-122"/>
                          <a:cs typeface="+mn-cs"/>
                        </a:rPr>
                        <a:t>教学设施</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indent="0" eaLnBrk="1" hangingPunct="1">
                        <a:lnSpc>
                          <a:spcPct val="80000"/>
                        </a:lnSpc>
                        <a:spcBef>
                          <a:spcPts val="0"/>
                        </a:spcBef>
                        <a:spcAft>
                          <a:spcPts val="0"/>
                        </a:spcAft>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3.3 </a:t>
                      </a:r>
                      <a:r>
                        <a:rPr lang="zh-CN" altLang="en-US" sz="2400" b="1" kern="1200" dirty="0" smtClean="0">
                          <a:solidFill>
                            <a:srgbClr val="000099"/>
                          </a:solidFill>
                          <a:latin typeface="微软雅黑" panose="020B0503020204020204" charset="-122"/>
                          <a:ea typeface="微软雅黑" panose="020B0503020204020204" charset="-122"/>
                          <a:cs typeface="+mn-cs"/>
                        </a:rPr>
                        <a:t>专业设置与培养方案</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3.4 </a:t>
                      </a:r>
                      <a:r>
                        <a:rPr lang="zh-CN" altLang="en-US" sz="2400" b="1" kern="1200" dirty="0" smtClean="0">
                          <a:solidFill>
                            <a:srgbClr val="000099"/>
                          </a:solidFill>
                          <a:latin typeface="微软雅黑" panose="020B0503020204020204" charset="-122"/>
                          <a:ea typeface="微软雅黑" panose="020B0503020204020204" charset="-122"/>
                          <a:cs typeface="+mn-cs"/>
                        </a:rPr>
                        <a:t>课程资源</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3.5 </a:t>
                      </a:r>
                      <a:r>
                        <a:rPr lang="zh-CN" altLang="en-US" sz="2400" b="1" kern="1200" dirty="0" smtClean="0">
                          <a:solidFill>
                            <a:srgbClr val="000099"/>
                          </a:solidFill>
                          <a:latin typeface="微软雅黑" panose="020B0503020204020204" charset="-122"/>
                          <a:ea typeface="微软雅黑" panose="020B0503020204020204" charset="-122"/>
                          <a:cs typeface="+mn-cs"/>
                        </a:rPr>
                        <a:t>社会资源</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9777AAA7-D91D-47D4-BB16-F8C2222CEE08}" type="slidenum">
              <a:rPr lang="zh-CN" altLang="en-US"/>
            </a:fld>
            <a:endParaRPr lang="zh-CN" altLang="en-US"/>
          </a:p>
        </p:txBody>
      </p:sp>
      <p:sp>
        <p:nvSpPr>
          <p:cNvPr id="27651" name="Rectangle 3"/>
          <p:cNvSpPr>
            <a:spLocks noGrp="1"/>
          </p:cNvSpPr>
          <p:nvPr>
            <p:ph type="body" idx="1"/>
          </p:nvPr>
        </p:nvSpPr>
        <p:spPr>
          <a:xfrm>
            <a:off x="546100" y="1079500"/>
            <a:ext cx="8042275" cy="5278438"/>
          </a:xfrm>
          <a:noFill/>
        </p:spPr>
        <p:txBody>
          <a:bodyPr/>
          <a:lstStyle/>
          <a:p>
            <a:pPr eaLnBrk="1" hangingPunct="1">
              <a:lnSpc>
                <a:spcPct val="90000"/>
              </a:lnSpc>
              <a:buFont typeface="Arial" panose="020B0604020202020204" pitchFamily="34" charset="0"/>
              <a:buNone/>
            </a:pPr>
            <a:r>
              <a:rPr lang="zh-CN" altLang="en-US" sz="3600" b="1" dirty="0" smtClean="0"/>
              <a:t>要素</a:t>
            </a:r>
            <a:r>
              <a:rPr lang="en-US" altLang="zh-CN" sz="3600" b="1" dirty="0" smtClean="0"/>
              <a:t>1.</a:t>
            </a:r>
            <a:r>
              <a:rPr lang="zh-CN" altLang="en-US" sz="3600" b="1" dirty="0" smtClean="0"/>
              <a:t>教学经费</a:t>
            </a:r>
            <a:endParaRPr lang="zh-CN" altLang="en-US" sz="3600" b="1" dirty="0" smtClean="0"/>
          </a:p>
          <a:p>
            <a:pPr eaLnBrk="1" hangingPunct="1">
              <a:lnSpc>
                <a:spcPct val="115000"/>
              </a:lnSpc>
              <a:buFont typeface="Wingdings" panose="05000000000000000000" pitchFamily="2" charset="2"/>
              <a:buNone/>
            </a:pPr>
            <a:endParaRPr lang="en-US" altLang="zh-CN" sz="2800" dirty="0" smtClean="0"/>
          </a:p>
          <a:p>
            <a:pPr eaLnBrk="1" hangingPunct="1">
              <a:lnSpc>
                <a:spcPct val="115000"/>
              </a:lnSpc>
              <a:buFont typeface="Wingdings" panose="05000000000000000000" pitchFamily="2" charset="2"/>
              <a:buNone/>
            </a:pPr>
            <a:endParaRPr lang="en-US" altLang="zh-CN" sz="2800" dirty="0" smtClean="0"/>
          </a:p>
          <a:p>
            <a:pPr eaLnBrk="1" hangingPunct="1">
              <a:lnSpc>
                <a:spcPct val="115000"/>
              </a:lnSpc>
              <a:buFont typeface="Wingdings" panose="05000000000000000000" pitchFamily="2" charset="2"/>
              <a:buNone/>
            </a:pPr>
            <a:endParaRPr lang="en-US" altLang="zh-CN" sz="2800" dirty="0" smtClean="0"/>
          </a:p>
          <a:p>
            <a:pPr eaLnBrk="1" hangingPunct="1">
              <a:lnSpc>
                <a:spcPct val="115000"/>
              </a:lnSpc>
              <a:buFont typeface="Wingdings" panose="05000000000000000000" pitchFamily="2" charset="2"/>
              <a:buNone/>
            </a:pPr>
            <a:endParaRPr lang="zh-CN" altLang="en-US" sz="2800" dirty="0" smtClean="0"/>
          </a:p>
          <a:p>
            <a:pPr eaLnBrk="1" hangingPunct="1">
              <a:lnSpc>
                <a:spcPct val="110000"/>
              </a:lnSpc>
              <a:buFont typeface="Wingdings" panose="05000000000000000000" pitchFamily="2" charset="2"/>
              <a:buChar char="Ø"/>
            </a:pPr>
            <a:r>
              <a:rPr lang="zh-CN" altLang="en-US" sz="2800" dirty="0" smtClean="0"/>
              <a:t>学校是否建立了保障教学经费投入的长效机制；</a:t>
            </a:r>
            <a:endParaRPr lang="zh-CN" altLang="en-US" sz="2800" dirty="0" smtClean="0"/>
          </a:p>
          <a:p>
            <a:pPr eaLnBrk="1" hangingPunct="1">
              <a:lnSpc>
                <a:spcPct val="110000"/>
              </a:lnSpc>
              <a:buFont typeface="Wingdings" panose="05000000000000000000" pitchFamily="2" charset="2"/>
              <a:buChar char="Ø"/>
            </a:pPr>
            <a:r>
              <a:rPr lang="zh-CN" altLang="en-US" sz="2800" dirty="0" smtClean="0"/>
              <a:t>生均教学经费发展趋势（近三年的数据）；</a:t>
            </a:r>
            <a:endParaRPr lang="zh-CN" altLang="en-US" sz="2800" dirty="0" smtClean="0"/>
          </a:p>
          <a:p>
            <a:pPr eaLnBrk="1" hangingPunct="1">
              <a:lnSpc>
                <a:spcPct val="110000"/>
              </a:lnSpc>
              <a:buFont typeface="Wingdings" panose="05000000000000000000" pitchFamily="2" charset="2"/>
              <a:buChar char="Ø"/>
            </a:pPr>
            <a:r>
              <a:rPr lang="zh-CN" altLang="en-US" sz="2800" dirty="0" smtClean="0"/>
              <a:t>教学经费的范围可以暂按财政部规定的教学基本支出中，商品和服务支出（</a:t>
            </a:r>
            <a:r>
              <a:rPr lang="en-US" altLang="zh-CN" sz="2800" dirty="0" smtClean="0"/>
              <a:t>302</a:t>
            </a:r>
            <a:r>
              <a:rPr lang="zh-CN" altLang="en-US" sz="2800" dirty="0" smtClean="0"/>
              <a:t>类）的</a:t>
            </a:r>
            <a:r>
              <a:rPr lang="en-US" altLang="zh-CN" sz="2800" dirty="0" smtClean="0"/>
              <a:t>20</a:t>
            </a:r>
            <a:r>
              <a:rPr lang="zh-CN" altLang="en-US" sz="2800" dirty="0" smtClean="0"/>
              <a:t>项内容。除此之外，学校可说明增加了哪些专项。</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（三）教学资源</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742950" y="1668388"/>
          <a:ext cx="7635240" cy="2241630"/>
        </p:xfrm>
        <a:graphic>
          <a:graphicData uri="http://schemas.openxmlformats.org/drawingml/2006/table">
            <a:tbl>
              <a:tblPr/>
              <a:tblGrid>
                <a:gridCol w="2104792"/>
                <a:gridCol w="5530448"/>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3.1 </a:t>
                      </a:r>
                      <a:r>
                        <a:rPr lang="zh-CN" altLang="en-US" sz="2400" b="1" kern="1200" dirty="0" smtClean="0">
                          <a:solidFill>
                            <a:srgbClr val="000099"/>
                          </a:solidFill>
                          <a:latin typeface="微软雅黑" panose="020B0503020204020204" charset="-122"/>
                          <a:ea typeface="微软雅黑" panose="020B0503020204020204" charset="-122"/>
                          <a:cs typeface="+mn-cs"/>
                        </a:rPr>
                        <a:t>教学经费</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55600" indent="-35560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教学经费投入及保障机制</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学校教学经费年度变化情况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a:t>
                      </a:r>
                      <a:r>
                        <a:rPr lang="zh-CN" altLang="en-US" sz="2400" b="1" kern="1200" dirty="0" smtClean="0">
                          <a:solidFill>
                            <a:srgbClr val="000099"/>
                          </a:solidFill>
                          <a:latin typeface="微软雅黑" panose="020B0503020204020204" charset="-122"/>
                          <a:ea typeface="微软雅黑" panose="020B0503020204020204" charset="-122"/>
                          <a:cs typeface="+mn-cs"/>
                        </a:rPr>
                        <a:t>教学经费分配方式、比例及使用效益</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D56F638B-CFEC-4C14-B137-D4B02A9645E5}" type="slidenum">
              <a:rPr lang="zh-CN" altLang="en-US"/>
            </a:fld>
            <a:endParaRPr lang="zh-CN" altLang="en-US"/>
          </a:p>
        </p:txBody>
      </p:sp>
      <p:sp>
        <p:nvSpPr>
          <p:cNvPr id="28675" name="Rectangle 3"/>
          <p:cNvSpPr>
            <a:spLocks noGrp="1"/>
          </p:cNvSpPr>
          <p:nvPr>
            <p:ph type="body" idx="1"/>
          </p:nvPr>
        </p:nvSpPr>
        <p:spPr>
          <a:xfrm>
            <a:off x="546100" y="1079500"/>
            <a:ext cx="8229600" cy="5002213"/>
          </a:xfrm>
          <a:noFill/>
        </p:spPr>
        <p:txBody>
          <a:bodyPr/>
          <a:lstStyle/>
          <a:p>
            <a:pPr marL="355600" indent="-355600" eaLnBrk="1" hangingPunct="1">
              <a:lnSpc>
                <a:spcPct val="110000"/>
              </a:lnSpc>
              <a:buFont typeface="Arial" panose="020B0604020202020204" pitchFamily="34" charset="0"/>
              <a:buNone/>
            </a:pPr>
            <a:r>
              <a:rPr lang="zh-CN" altLang="en-US" sz="3600" b="1" dirty="0" smtClean="0"/>
              <a:t>要素</a:t>
            </a:r>
            <a:r>
              <a:rPr lang="en-US" altLang="zh-CN" sz="3600" b="1" dirty="0" smtClean="0"/>
              <a:t>2.</a:t>
            </a:r>
            <a:r>
              <a:rPr lang="zh-CN" altLang="en-US" sz="3600" b="1" dirty="0" smtClean="0"/>
              <a:t>教学设施</a:t>
            </a:r>
            <a:endParaRPr lang="zh-CN" altLang="en-US" sz="3600" b="1" dirty="0" smtClean="0"/>
          </a:p>
          <a:p>
            <a:pPr marL="355600" indent="-355600" eaLnBrk="1" hangingPunct="1">
              <a:lnSpc>
                <a:spcPct val="110000"/>
              </a:lnSpc>
              <a:buFont typeface="Wingdings" panose="05000000000000000000" pitchFamily="2" charset="2"/>
              <a:buNone/>
            </a:pPr>
            <a:endParaRPr lang="en-US" altLang="zh-CN" sz="2800" dirty="0" smtClean="0"/>
          </a:p>
          <a:p>
            <a:pPr marL="355600" indent="-355600" eaLnBrk="1" hangingPunct="1">
              <a:lnSpc>
                <a:spcPct val="110000"/>
              </a:lnSpc>
              <a:buFont typeface="Wingdings" panose="05000000000000000000" pitchFamily="2" charset="2"/>
              <a:buNone/>
            </a:pPr>
            <a:endParaRPr lang="en-US" altLang="zh-CN" sz="2800" dirty="0" smtClean="0"/>
          </a:p>
          <a:p>
            <a:pPr marL="355600" indent="-355600" eaLnBrk="1" hangingPunct="1">
              <a:lnSpc>
                <a:spcPct val="110000"/>
              </a:lnSpc>
              <a:buFont typeface="Wingdings" panose="05000000000000000000" pitchFamily="2" charset="2"/>
              <a:buNone/>
            </a:pPr>
            <a:endParaRPr lang="en-US" altLang="zh-CN" sz="2800" dirty="0" smtClean="0"/>
          </a:p>
          <a:p>
            <a:pPr marL="355600" indent="-355600" eaLnBrk="1" hangingPunct="1">
              <a:lnSpc>
                <a:spcPct val="110000"/>
              </a:lnSpc>
              <a:buFont typeface="Wingdings" panose="05000000000000000000" pitchFamily="2" charset="2"/>
              <a:buNone/>
            </a:pPr>
            <a:endParaRPr lang="zh-CN" altLang="en-US" sz="2800" dirty="0" smtClean="0"/>
          </a:p>
          <a:p>
            <a:pPr marL="355600" indent="-355600" eaLnBrk="1" hangingPunct="1">
              <a:lnSpc>
                <a:spcPct val="110000"/>
              </a:lnSpc>
              <a:buFont typeface="Wingdings" panose="05000000000000000000" pitchFamily="2" charset="2"/>
              <a:buChar char="Ø"/>
            </a:pPr>
            <a:r>
              <a:rPr lang="zh-CN" altLang="en-US" sz="2800" dirty="0" smtClean="0"/>
              <a:t>教学设施应包括课堂教学和实践教学设施，也包括图书馆、校园网、运动场等辅助教学设施；</a:t>
            </a:r>
            <a:endParaRPr lang="zh-CN" altLang="en-US" sz="2800" dirty="0" smtClean="0"/>
          </a:p>
          <a:p>
            <a:pPr marL="355600" indent="-355600" eaLnBrk="1" hangingPunct="1">
              <a:lnSpc>
                <a:spcPct val="110000"/>
              </a:lnSpc>
              <a:buFont typeface="Wingdings" panose="05000000000000000000" pitchFamily="2" charset="2"/>
              <a:buChar char="Ø"/>
            </a:pPr>
            <a:r>
              <a:rPr lang="zh-CN" altLang="en-US" sz="2800" dirty="0" smtClean="0"/>
              <a:t>要关注设备更新率和实验室利用率以及图书资料的使用情况；关注教学信息化建设和使用情况；</a:t>
            </a:r>
            <a:endParaRPr lang="en-US" altLang="zh-CN" sz="2800" dirty="0" smtClean="0"/>
          </a:p>
          <a:p>
            <a:pPr marL="355600" indent="-355600" eaLnBrk="1" hangingPunct="1">
              <a:lnSpc>
                <a:spcPct val="110000"/>
              </a:lnSpc>
              <a:buFont typeface="Wingdings" panose="05000000000000000000" pitchFamily="2" charset="2"/>
              <a:buChar char="Ø"/>
            </a:pPr>
            <a:r>
              <a:rPr lang="zh-CN" altLang="en-US" sz="2800" dirty="0" smtClean="0"/>
              <a:t>科研实验室（中心）对本科生开放程度。</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（三）教学资源</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811530" y="1759828"/>
          <a:ext cx="7635240" cy="2241630"/>
        </p:xfrm>
        <a:graphic>
          <a:graphicData uri="http://schemas.openxmlformats.org/drawingml/2006/table">
            <a:tbl>
              <a:tblPr/>
              <a:tblGrid>
                <a:gridCol w="2104792"/>
                <a:gridCol w="5530448"/>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3.2 </a:t>
                      </a:r>
                      <a:r>
                        <a:rPr lang="zh-CN" altLang="en-US" sz="2400" b="1" kern="1200" dirty="0" smtClean="0">
                          <a:solidFill>
                            <a:srgbClr val="000099"/>
                          </a:solidFill>
                          <a:latin typeface="微软雅黑" panose="020B0503020204020204" charset="-122"/>
                          <a:ea typeface="微软雅黑" panose="020B0503020204020204" charset="-122"/>
                          <a:cs typeface="+mn-cs"/>
                        </a:rPr>
                        <a:t>教学设施</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55600" indent="-35560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教学设施满足教学需要情况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教学、科研设施的开放程度及利用率</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a:t>
                      </a:r>
                      <a:r>
                        <a:rPr lang="zh-CN" altLang="en-US" sz="2400" b="1" kern="1200" dirty="0" smtClean="0">
                          <a:solidFill>
                            <a:srgbClr val="000099"/>
                          </a:solidFill>
                          <a:latin typeface="微软雅黑" panose="020B0503020204020204" charset="-122"/>
                          <a:ea typeface="微软雅黑" panose="020B0503020204020204" charset="-122"/>
                          <a:cs typeface="+mn-cs"/>
                        </a:rPr>
                        <a:t>教学信息化条件及资源建设</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6E7E96E7-F771-4F68-929B-58C89EAFC8A6}" type="slidenum">
              <a:rPr lang="zh-CN" altLang="en-US"/>
            </a:fld>
            <a:endParaRPr lang="zh-CN" altLang="en-US"/>
          </a:p>
        </p:txBody>
      </p:sp>
      <p:sp>
        <p:nvSpPr>
          <p:cNvPr id="9"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（三）教学资源</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675705" y="1587339"/>
          <a:ext cx="7937467" cy="1750140"/>
        </p:xfrm>
        <a:graphic>
          <a:graphicData uri="http://schemas.openxmlformats.org/drawingml/2006/table">
            <a:tbl>
              <a:tblPr/>
              <a:tblGrid>
                <a:gridCol w="2188106"/>
                <a:gridCol w="5749361"/>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3.3 </a:t>
                      </a:r>
                      <a:r>
                        <a:rPr lang="zh-CN" altLang="en-US" sz="2400" b="1" kern="1200" dirty="0" smtClean="0">
                          <a:solidFill>
                            <a:srgbClr val="000099"/>
                          </a:solidFill>
                          <a:latin typeface="微软雅黑" panose="020B0503020204020204" charset="-122"/>
                          <a:ea typeface="微软雅黑" panose="020B0503020204020204" charset="-122"/>
                          <a:cs typeface="+mn-cs"/>
                        </a:rPr>
                        <a:t>专业设置于培养方案</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(1)</a:t>
                      </a:r>
                      <a:r>
                        <a:rPr lang="zh-CN" altLang="en-US" sz="2000" b="1" kern="1200" dirty="0" smtClean="0">
                          <a:solidFill>
                            <a:srgbClr val="000099"/>
                          </a:solidFill>
                          <a:latin typeface="微软雅黑" panose="020B0503020204020204" charset="-122"/>
                          <a:ea typeface="微软雅黑" panose="020B0503020204020204" charset="-122"/>
                          <a:cs typeface="+mn-cs"/>
                        </a:rPr>
                        <a:t>专业建设规划与执行</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(2)</a:t>
                      </a:r>
                      <a:r>
                        <a:rPr lang="zh-CN" altLang="en-US" sz="2000" b="1" kern="1200" dirty="0" smtClean="0">
                          <a:solidFill>
                            <a:srgbClr val="000099"/>
                          </a:solidFill>
                          <a:latin typeface="微软雅黑" panose="020B0503020204020204" charset="-122"/>
                          <a:ea typeface="微软雅黑" panose="020B0503020204020204" charset="-122"/>
                          <a:cs typeface="+mn-cs"/>
                        </a:rPr>
                        <a:t>专业设置与结构调整，优势专业与新专业建设</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(3)</a:t>
                      </a:r>
                      <a:r>
                        <a:rPr lang="zh-CN" altLang="en-US" sz="2000" b="1" kern="1200" dirty="0" smtClean="0">
                          <a:solidFill>
                            <a:srgbClr val="000099"/>
                          </a:solidFill>
                          <a:latin typeface="微软雅黑" panose="020B0503020204020204" charset="-122"/>
                          <a:ea typeface="微软雅黑" panose="020B0503020204020204" charset="-122"/>
                          <a:cs typeface="+mn-cs"/>
                        </a:rPr>
                        <a:t>培养方案的制定、执行与调整</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01" name="Rectangle 3"/>
          <p:cNvSpPr>
            <a:spLocks noGrp="1"/>
          </p:cNvSpPr>
          <p:nvPr>
            <p:ph type="body" idx="1"/>
          </p:nvPr>
        </p:nvSpPr>
        <p:spPr>
          <a:xfrm>
            <a:off x="547688" y="917893"/>
            <a:ext cx="8264842" cy="2156777"/>
          </a:xfrm>
        </p:spPr>
        <p:txBody>
          <a:bodyPr/>
          <a:lstStyle/>
          <a:p>
            <a:pPr marL="0" indent="0" eaLnBrk="1" hangingPunct="1">
              <a:lnSpc>
                <a:spcPct val="110000"/>
              </a:lnSpc>
              <a:buFont typeface="Arial" panose="020B0604020202020204" pitchFamily="34" charset="0"/>
              <a:buNone/>
            </a:pPr>
            <a:r>
              <a:rPr lang="zh-CN" altLang="en-US" sz="3600" b="1" dirty="0" smtClean="0"/>
              <a:t>要素</a:t>
            </a:r>
            <a:r>
              <a:rPr lang="en-US" altLang="zh-CN" sz="3600" b="1" dirty="0" smtClean="0"/>
              <a:t>3.</a:t>
            </a:r>
            <a:r>
              <a:rPr lang="zh-CN" altLang="en-US" sz="3600" b="1" dirty="0" smtClean="0"/>
              <a:t>专业设置与培养方案</a:t>
            </a:r>
            <a:endParaRPr lang="zh-CN" altLang="en-US" sz="3600" b="1" dirty="0" smtClean="0"/>
          </a:p>
          <a:p>
            <a:pPr marL="0" indent="0" eaLnBrk="1" hangingPunct="1">
              <a:lnSpc>
                <a:spcPct val="110000"/>
              </a:lnSpc>
              <a:buFont typeface="Wingdings" panose="05000000000000000000" pitchFamily="2" charset="2"/>
              <a:buNone/>
            </a:pPr>
            <a:endParaRPr lang="en-US" altLang="zh-CN" sz="2800" dirty="0" smtClean="0"/>
          </a:p>
          <a:p>
            <a:pPr marL="0" indent="0" eaLnBrk="1" hangingPunct="1">
              <a:lnSpc>
                <a:spcPct val="110000"/>
              </a:lnSpc>
              <a:buFont typeface="Wingdings" panose="05000000000000000000" pitchFamily="2" charset="2"/>
              <a:buNone/>
            </a:pPr>
            <a:endParaRPr lang="en-US" altLang="zh-CN" sz="2800" dirty="0" smtClean="0"/>
          </a:p>
          <a:p>
            <a:pPr marL="0" indent="0" eaLnBrk="1" hangingPunct="1">
              <a:lnSpc>
                <a:spcPct val="110000"/>
              </a:lnSpc>
              <a:buFont typeface="Wingdings" panose="05000000000000000000" pitchFamily="2" charset="2"/>
              <a:buNone/>
            </a:pPr>
            <a:endParaRPr lang="en-US" altLang="zh-CN" sz="2800" dirty="0" smtClean="0"/>
          </a:p>
          <a:p>
            <a:pPr eaLnBrk="1" hangingPunct="1">
              <a:spcBef>
                <a:spcPts val="1200"/>
              </a:spcBef>
              <a:buFont typeface="Wingdings" panose="05000000000000000000" pitchFamily="2" charset="2"/>
              <a:buChar char="Ø"/>
            </a:pPr>
            <a:r>
              <a:rPr lang="zh-CN" altLang="en-US" sz="2800" dirty="0" smtClean="0"/>
              <a:t>专业建设规划应与学校定位和发展规划相符；</a:t>
            </a:r>
            <a:endParaRPr lang="en-US" altLang="zh-CN" sz="2800" dirty="0" smtClean="0"/>
          </a:p>
          <a:p>
            <a:pPr eaLnBrk="1" hangingPunct="1">
              <a:buFont typeface="Wingdings" panose="05000000000000000000" pitchFamily="2" charset="2"/>
              <a:buChar char="Ø"/>
            </a:pPr>
            <a:r>
              <a:rPr lang="zh-CN" altLang="en-US" sz="2800" dirty="0" smtClean="0"/>
              <a:t>专业设置和调整应经过充分调研和论证，有标准、有程序，结构要合理，重视新办专业建设；</a:t>
            </a:r>
            <a:endParaRPr lang="zh-CN" altLang="en-US" sz="2800" dirty="0" smtClean="0"/>
          </a:p>
          <a:p>
            <a:pPr eaLnBrk="1" hangingPunct="1">
              <a:buFont typeface="Wingdings" panose="05000000000000000000" pitchFamily="2" charset="2"/>
              <a:buChar char="Ø"/>
            </a:pPr>
            <a:r>
              <a:rPr lang="zh-CN" altLang="en-US" sz="2800" dirty="0" smtClean="0"/>
              <a:t>各专业培养方案能反映培养目标的要求，应认真落实，不能随意变动。</a:t>
            </a:r>
            <a:endParaRPr lang="en-US" altLang="zh-CN" sz="2800" dirty="0" smtClean="0"/>
          </a:p>
          <a:p>
            <a:pPr eaLnBrk="1" hangingPunct="1">
              <a:buNone/>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思考：如何处理学科建设与专业建设的关系？</a:t>
            </a:r>
            <a:endParaRPr lang="en-US" altLang="zh-CN"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eaLnBrk="1" hangingPunct="1">
              <a:buNone/>
            </a:pPr>
            <a:endParaRPr lang="zh-CN" altLang="en-US" sz="28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A1656175-1486-4EA1-90E2-06761E977342}" type="slidenum">
              <a:rPr lang="zh-CN" altLang="en-US"/>
            </a:fld>
            <a:endParaRPr lang="zh-CN" altLang="en-US"/>
          </a:p>
        </p:txBody>
      </p:sp>
      <p:sp>
        <p:nvSpPr>
          <p:cNvPr id="30723" name="Rectangle 3"/>
          <p:cNvSpPr>
            <a:spLocks noGrp="1"/>
          </p:cNvSpPr>
          <p:nvPr>
            <p:ph type="body" idx="1"/>
          </p:nvPr>
        </p:nvSpPr>
        <p:spPr/>
        <p:txBody>
          <a:bodyPr/>
          <a:lstStyle/>
          <a:p>
            <a:pPr eaLnBrk="1" hangingPunct="1">
              <a:buFont typeface="Wingdings" panose="05000000000000000000" pitchFamily="2" charset="2"/>
              <a:buChar char="Ø"/>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学科建设</a:t>
            </a:r>
            <a:r>
              <a:rPr lang="en-US" altLang="zh-CN"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a:t>
            </a: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专业建设</a:t>
            </a:r>
            <a:r>
              <a:rPr lang="zh-CN" altLang="en-US" sz="2800" dirty="0" smtClean="0"/>
              <a:t>，专业在本科生培养中作用更直接。</a:t>
            </a:r>
            <a:endParaRPr lang="zh-CN" altLang="en-US" sz="2800" dirty="0" smtClean="0"/>
          </a:p>
          <a:p>
            <a:pPr eaLnBrk="1" hangingPunct="1">
              <a:buFont typeface="Wingdings" panose="05000000000000000000" pitchFamily="2" charset="2"/>
              <a:buChar char="Ø"/>
            </a:pPr>
            <a:r>
              <a:rPr lang="zh-CN" altLang="en-US" sz="2800" b="1" dirty="0" smtClean="0"/>
              <a:t>学科的概念</a:t>
            </a:r>
            <a:r>
              <a:rPr lang="zh-CN" altLang="en-US" sz="2800" dirty="0" smtClean="0"/>
              <a:t>：学问的分支；教学的科目；学界和学术组织。</a:t>
            </a:r>
            <a:r>
              <a:rPr lang="en-US" altLang="zh-CN" sz="2800" dirty="0" smtClean="0"/>
              <a:t>——</a:t>
            </a:r>
            <a:r>
              <a:rPr lang="zh-CN" altLang="en-US" sz="2800" dirty="0" smtClean="0"/>
              <a:t>学科是教师成长的渠道。</a:t>
            </a:r>
            <a:endParaRPr lang="zh-CN" altLang="en-US" sz="2800" dirty="0" smtClean="0"/>
          </a:p>
          <a:p>
            <a:pPr eaLnBrk="1" hangingPunct="1">
              <a:buFont typeface="Wingdings" panose="05000000000000000000" pitchFamily="2" charset="2"/>
              <a:buChar char="Ø"/>
            </a:pPr>
            <a:r>
              <a:rPr lang="zh-CN" altLang="en-US" sz="2800" b="1" dirty="0" smtClean="0"/>
              <a:t>专业的概念</a:t>
            </a:r>
            <a:r>
              <a:rPr lang="zh-CN" altLang="en-US" sz="2800" dirty="0" smtClean="0"/>
              <a:t>：培养学生的专门领域；课程的不同组合；社会需求</a:t>
            </a:r>
            <a:r>
              <a:rPr lang="en-US" altLang="zh-CN" sz="2800" dirty="0" smtClean="0"/>
              <a:t>+</a:t>
            </a:r>
            <a:r>
              <a:rPr lang="zh-CN" altLang="en-US" sz="2800" dirty="0" smtClean="0"/>
              <a:t>学科领域。</a:t>
            </a:r>
            <a:r>
              <a:rPr lang="en-US" altLang="zh-CN" sz="2800" dirty="0" smtClean="0"/>
              <a:t>——</a:t>
            </a:r>
            <a:r>
              <a:rPr lang="zh-CN" altLang="en-US" sz="2800" dirty="0" smtClean="0"/>
              <a:t>专业是人才培养的组织形式。</a:t>
            </a:r>
            <a:endParaRPr lang="zh-CN" altLang="en-US" sz="2800" dirty="0" smtClean="0"/>
          </a:p>
          <a:p>
            <a:pPr eaLnBrk="1" hangingPunct="1">
              <a:buFont typeface="Wingdings" panose="05000000000000000000" pitchFamily="2" charset="2"/>
              <a:buChar char="Ø"/>
            </a:pPr>
            <a:r>
              <a:rPr lang="zh-CN" altLang="en-US" sz="2800" dirty="0" smtClean="0"/>
              <a:t>对本科教育而言，学科建设是支撑，专业建设是龙头。</a:t>
            </a:r>
            <a:endParaRPr lang="zh-CN" altLang="en-US" sz="2800" dirty="0" smtClean="0"/>
          </a:p>
        </p:txBody>
      </p:sp>
      <p:sp>
        <p:nvSpPr>
          <p:cNvPr id="8"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（三）教学资源</a:t>
            </a:r>
            <a:endParaRPr lang="en-US" altLang="zh-CN" sz="36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79DEDB6C-A75D-4DB7-8F22-E43579226010}" type="slidenum">
              <a:rPr lang="zh-CN" altLang="en-US"/>
            </a:fld>
            <a:endParaRPr lang="zh-CN" altLang="en-US"/>
          </a:p>
        </p:txBody>
      </p:sp>
      <p:sp>
        <p:nvSpPr>
          <p:cNvPr id="31747" name="Rectangle 3"/>
          <p:cNvSpPr>
            <a:spLocks noGrp="1"/>
          </p:cNvSpPr>
          <p:nvPr>
            <p:ph type="body" idx="1"/>
          </p:nvPr>
        </p:nvSpPr>
        <p:spPr>
          <a:xfrm>
            <a:off x="457200" y="985203"/>
            <a:ext cx="8229600" cy="5060950"/>
          </a:xfrm>
        </p:spPr>
        <p:txBody>
          <a:bodyPr/>
          <a:lstStyle/>
          <a:p>
            <a:pPr marL="355600" indent="-355600" eaLnBrk="1" hangingPunct="1">
              <a:buFont typeface="Arial" panose="020B0604020202020204" pitchFamily="34" charset="0"/>
              <a:buNone/>
            </a:pPr>
            <a:r>
              <a:rPr lang="zh-CN" altLang="en-US" sz="3600" b="1" dirty="0" smtClean="0"/>
              <a:t>要素</a:t>
            </a:r>
            <a:r>
              <a:rPr lang="en-US" altLang="zh-CN" sz="3600" b="1" dirty="0" smtClean="0"/>
              <a:t>4.</a:t>
            </a:r>
            <a:r>
              <a:rPr lang="zh-CN" altLang="en-US" sz="3600" b="1" dirty="0" smtClean="0"/>
              <a:t>课程资源</a:t>
            </a:r>
            <a:endParaRPr lang="zh-CN" altLang="en-US" sz="3600" b="1" dirty="0" smtClean="0"/>
          </a:p>
          <a:p>
            <a:pPr marL="355600" indent="-355600" eaLnBrk="1" hangingPunct="1">
              <a:buFont typeface="Wingdings" panose="05000000000000000000" pitchFamily="2" charset="2"/>
              <a:buNone/>
            </a:pPr>
            <a:endParaRPr lang="en-US" altLang="zh-CN" sz="2800" dirty="0" smtClean="0"/>
          </a:p>
          <a:p>
            <a:pPr marL="355600" indent="-355600" eaLnBrk="1" hangingPunct="1">
              <a:buFont typeface="Wingdings" panose="05000000000000000000" pitchFamily="2" charset="2"/>
              <a:buNone/>
            </a:pPr>
            <a:endParaRPr lang="en-US" altLang="zh-CN" sz="2800" dirty="0" smtClean="0"/>
          </a:p>
          <a:p>
            <a:pPr marL="355600" indent="-355600" eaLnBrk="1" hangingPunct="1">
              <a:spcBef>
                <a:spcPct val="45000"/>
              </a:spcBef>
              <a:buFont typeface="Wingdings" panose="05000000000000000000" pitchFamily="2" charset="2"/>
              <a:buChar char="Ø"/>
            </a:pPr>
            <a:endParaRPr lang="en-US" altLang="zh-CN" sz="2800" dirty="0" smtClean="0"/>
          </a:p>
          <a:p>
            <a:pPr marL="355600" indent="-355600" eaLnBrk="1" hangingPunct="1">
              <a:buFont typeface="Wingdings" panose="05000000000000000000" pitchFamily="2" charset="2"/>
              <a:buNone/>
            </a:pPr>
            <a:endParaRPr lang="en-US" altLang="zh-CN" sz="2800" dirty="0" smtClean="0"/>
          </a:p>
          <a:p>
            <a:pPr marL="355600" indent="-355600" eaLnBrk="1" hangingPunct="1">
              <a:spcBef>
                <a:spcPts val="0"/>
              </a:spcBef>
              <a:buFont typeface="Wingdings" panose="05000000000000000000" pitchFamily="2" charset="2"/>
              <a:buNone/>
            </a:pPr>
            <a:endParaRPr lang="zh-CN" altLang="en-US" sz="2800" dirty="0" smtClean="0"/>
          </a:p>
          <a:p>
            <a:pPr marL="355600" indent="-355600" eaLnBrk="1" hangingPunct="1">
              <a:spcBef>
                <a:spcPts val="0"/>
              </a:spcBef>
              <a:buFont typeface="Wingdings" panose="05000000000000000000" pitchFamily="2" charset="2"/>
              <a:buChar char="Ø"/>
            </a:pPr>
            <a:r>
              <a:rPr lang="zh-CN" altLang="en-US" sz="2800" dirty="0" smtClean="0"/>
              <a:t>课程不仅是理论课程，也包括实践课程；</a:t>
            </a:r>
            <a:endParaRPr lang="zh-CN" altLang="en-US" sz="2800" dirty="0" smtClean="0"/>
          </a:p>
          <a:p>
            <a:pPr marL="355600" indent="-355600" eaLnBrk="1" hangingPunct="1">
              <a:buFont typeface="Wingdings" panose="05000000000000000000" pitchFamily="2" charset="2"/>
              <a:buChar char="Ø"/>
            </a:pPr>
            <a:r>
              <a:rPr lang="zh-CN" altLang="en-US" sz="2800" dirty="0" smtClean="0"/>
              <a:t>学校是否为学生开设了丰富的课程供学生选学；</a:t>
            </a:r>
            <a:endParaRPr lang="zh-CN" altLang="en-US" sz="2800" dirty="0" smtClean="0"/>
          </a:p>
          <a:p>
            <a:pPr marL="355600" indent="-355600" eaLnBrk="1" hangingPunct="1">
              <a:buFont typeface="Wingdings" panose="05000000000000000000" pitchFamily="2" charset="2"/>
              <a:buChar char="Ø"/>
            </a:pPr>
            <a:r>
              <a:rPr lang="zh-CN" altLang="en-US" sz="2800" dirty="0" smtClean="0"/>
              <a:t>教材选用要适合本专业的培养目标；</a:t>
            </a:r>
            <a:endParaRPr lang="zh-CN" altLang="en-US" sz="2800" dirty="0" smtClean="0"/>
          </a:p>
          <a:p>
            <a:pPr marL="355600" indent="-355600" eaLnBrk="1" hangingPunct="1">
              <a:buFont typeface="Wingdings" panose="05000000000000000000" pitchFamily="2" charset="2"/>
              <a:buChar char="Ø"/>
            </a:pPr>
            <a:r>
              <a:rPr lang="zh-CN" altLang="en-US" sz="2800" dirty="0" smtClean="0"/>
              <a:t>优质教育资源和网络教育资源的利用，反映了教师的教育观念和教学水平。</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（三）教学资源</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687135" y="1758789"/>
          <a:ext cx="7937467" cy="2241630"/>
        </p:xfrm>
        <a:graphic>
          <a:graphicData uri="http://schemas.openxmlformats.org/drawingml/2006/table">
            <a:tbl>
              <a:tblPr/>
              <a:tblGrid>
                <a:gridCol w="2078925"/>
                <a:gridCol w="5858542"/>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3.4 </a:t>
                      </a:r>
                      <a:r>
                        <a:rPr lang="zh-CN" altLang="en-US" sz="2400" b="1" kern="1200" dirty="0" smtClean="0">
                          <a:solidFill>
                            <a:srgbClr val="000099"/>
                          </a:solidFill>
                          <a:latin typeface="微软雅黑" panose="020B0503020204020204" charset="-122"/>
                          <a:ea typeface="微软雅黑" panose="020B0503020204020204" charset="-122"/>
                          <a:cs typeface="+mn-cs"/>
                        </a:rPr>
                        <a:t>课程资源</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课程建设规划与执行</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课程的数量、结构及优质课程资源建设</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a:t>
                      </a:r>
                      <a:r>
                        <a:rPr lang="zh-CN" altLang="en-US" sz="2400" b="1" kern="1200" dirty="0" smtClean="0">
                          <a:solidFill>
                            <a:srgbClr val="000099"/>
                          </a:solidFill>
                          <a:latin typeface="微软雅黑" panose="020B0503020204020204" charset="-122"/>
                          <a:ea typeface="微软雅黑" panose="020B0503020204020204" charset="-122"/>
                          <a:cs typeface="+mn-cs"/>
                        </a:rPr>
                        <a:t>教材建设与选用</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p:cNvSpPr>
            <a:spLocks noGrp="1"/>
          </p:cNvSpPr>
          <p:nvPr>
            <p:ph type="sldNum" sz="quarter" idx="12"/>
          </p:nvPr>
        </p:nvSpPr>
        <p:spPr/>
        <p:txBody>
          <a:bodyPr/>
          <a:lstStyle/>
          <a:p>
            <a:pPr>
              <a:defRPr/>
            </a:pPr>
            <a:fld id="{394DF7F0-CA9F-4D5F-AF03-C5C69D259D07}" type="slidenum">
              <a:rPr lang="zh-CN" altLang="en-US"/>
            </a:fld>
            <a:endParaRPr lang="zh-CN" altLang="en-US"/>
          </a:p>
        </p:txBody>
      </p:sp>
      <p:sp>
        <p:nvSpPr>
          <p:cNvPr id="9"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（三）教学资源</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709995" y="1701639"/>
          <a:ext cx="7485315" cy="1823292"/>
        </p:xfrm>
        <a:graphic>
          <a:graphicData uri="http://schemas.openxmlformats.org/drawingml/2006/table">
            <a:tbl>
              <a:tblPr/>
              <a:tblGrid>
                <a:gridCol w="1960500"/>
                <a:gridCol w="5524815"/>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3.5 </a:t>
                      </a:r>
                      <a:r>
                        <a:rPr lang="zh-CN" altLang="en-US" sz="2400" b="1" kern="1200" dirty="0" smtClean="0">
                          <a:solidFill>
                            <a:srgbClr val="000099"/>
                          </a:solidFill>
                          <a:latin typeface="微软雅黑" panose="020B0503020204020204" charset="-122"/>
                          <a:ea typeface="微软雅黑" panose="020B0503020204020204" charset="-122"/>
                          <a:cs typeface="+mn-cs"/>
                        </a:rPr>
                        <a:t>社会资源</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6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合作办学、合作育人的措施与效果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共建教学资源情况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a:t>
                      </a:r>
                      <a:r>
                        <a:rPr lang="zh-CN" altLang="en-US" sz="2400" b="1" kern="1200" dirty="0" smtClean="0">
                          <a:solidFill>
                            <a:srgbClr val="000099"/>
                          </a:solidFill>
                          <a:latin typeface="微软雅黑" panose="020B0503020204020204" charset="-122"/>
                          <a:ea typeface="微软雅黑" panose="020B0503020204020204" charset="-122"/>
                          <a:cs typeface="+mn-cs"/>
                        </a:rPr>
                        <a:t>社会捐赠情况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73" name="Rectangle 3"/>
          <p:cNvSpPr>
            <a:spLocks noGrp="1"/>
          </p:cNvSpPr>
          <p:nvPr>
            <p:ph type="body" idx="1"/>
          </p:nvPr>
        </p:nvSpPr>
        <p:spPr>
          <a:xfrm>
            <a:off x="457200" y="987425"/>
            <a:ext cx="8229600" cy="1870075"/>
          </a:xfrm>
        </p:spPr>
        <p:txBody>
          <a:bodyPr/>
          <a:lstStyle/>
          <a:p>
            <a:pPr marL="355600" indent="-355600" eaLnBrk="1" hangingPunct="1">
              <a:buFont typeface="Arial" panose="020B0604020202020204" pitchFamily="34" charset="0"/>
              <a:buNone/>
            </a:pPr>
            <a:r>
              <a:rPr lang="zh-CN" altLang="en-US" sz="3600" b="1" dirty="0" smtClean="0"/>
              <a:t>要素</a:t>
            </a:r>
            <a:r>
              <a:rPr lang="en-US" altLang="zh-CN" sz="3600" b="1" dirty="0" smtClean="0"/>
              <a:t>5.</a:t>
            </a:r>
            <a:r>
              <a:rPr lang="zh-CN" altLang="en-US" sz="3600" b="1" dirty="0" smtClean="0"/>
              <a:t>社会资源</a:t>
            </a:r>
            <a:endParaRPr lang="zh-CN" altLang="en-US" sz="3600" b="1" dirty="0" smtClean="0"/>
          </a:p>
          <a:p>
            <a:pPr marL="355600" indent="-355600" eaLnBrk="1" hangingPunct="1">
              <a:buFont typeface="Wingdings" panose="05000000000000000000" pitchFamily="2" charset="2"/>
              <a:buNone/>
            </a:pPr>
            <a:endParaRPr lang="en-US" altLang="zh-CN" sz="2800" dirty="0" smtClean="0"/>
          </a:p>
          <a:p>
            <a:pPr marL="355600" indent="-355600" eaLnBrk="1" hangingPunct="1">
              <a:buFont typeface="Wingdings" panose="05000000000000000000" pitchFamily="2" charset="2"/>
              <a:buChar char="Ø"/>
            </a:pPr>
            <a:endParaRPr lang="en-US" altLang="zh-CN" sz="2800" dirty="0" smtClean="0"/>
          </a:p>
          <a:p>
            <a:pPr marL="355600" indent="-355600" eaLnBrk="1" hangingPunct="1">
              <a:buFont typeface="Wingdings" panose="05000000000000000000" pitchFamily="2" charset="2"/>
              <a:buChar char="Ø"/>
            </a:pPr>
            <a:endParaRPr lang="en-US" altLang="zh-CN" sz="2800" dirty="0" smtClean="0"/>
          </a:p>
          <a:p>
            <a:pPr marL="355600" indent="-355600" eaLnBrk="1" hangingPunct="1">
              <a:buNone/>
            </a:pPr>
            <a:endParaRPr lang="en-US" altLang="zh-CN" sz="2400" dirty="0" smtClean="0"/>
          </a:p>
          <a:p>
            <a:pPr marL="355600" indent="-355600" eaLnBrk="1" hangingPunct="1">
              <a:spcBef>
                <a:spcPts val="1200"/>
              </a:spcBef>
              <a:buFont typeface="Wingdings" panose="05000000000000000000" pitchFamily="2" charset="2"/>
              <a:buChar char="Ø"/>
            </a:pPr>
            <a:r>
              <a:rPr lang="zh-CN" altLang="en-US" sz="2400" dirty="0" smtClean="0"/>
              <a:t>吸收社会资源的能力反映出学校办学水平和服务社会能力；</a:t>
            </a:r>
            <a:endParaRPr lang="en-US" altLang="zh-CN" sz="2400" dirty="0" smtClean="0"/>
          </a:p>
          <a:p>
            <a:pPr marL="355600" indent="-355600" eaLnBrk="1" hangingPunct="1">
              <a:spcBef>
                <a:spcPts val="600"/>
              </a:spcBef>
              <a:buNone/>
            </a:pPr>
            <a:r>
              <a:rPr lang="zh-CN" altLang="en-US" sz="2000" dirty="0" smtClean="0"/>
              <a:t>例：某地方大学</a:t>
            </a:r>
            <a:r>
              <a:rPr lang="en-US" altLang="zh-CN" sz="2000" dirty="0" smtClean="0"/>
              <a:t>70%</a:t>
            </a:r>
            <a:r>
              <a:rPr lang="zh-CN" altLang="en-US" sz="2000" dirty="0" smtClean="0"/>
              <a:t>的校舍是社会捐资修建</a:t>
            </a:r>
            <a:endParaRPr lang="en-US" altLang="zh-CN" sz="2000" dirty="0" smtClean="0"/>
          </a:p>
          <a:p>
            <a:pPr marL="355600" indent="-355600" eaLnBrk="1" hangingPunct="1">
              <a:spcBef>
                <a:spcPts val="600"/>
              </a:spcBef>
              <a:buFont typeface="Wingdings" panose="05000000000000000000" pitchFamily="2" charset="2"/>
              <a:buChar char="Ø"/>
            </a:pPr>
            <a:r>
              <a:rPr lang="zh-CN" altLang="en-US" sz="2400" dirty="0" smtClean="0"/>
              <a:t>学校对产学研合作教育应该有整体推进措施；</a:t>
            </a:r>
            <a:endParaRPr lang="en-US" altLang="zh-CN" sz="2400" dirty="0" smtClean="0"/>
          </a:p>
          <a:p>
            <a:pPr marL="355600" indent="-355600" eaLnBrk="1" hangingPunct="1">
              <a:spcBef>
                <a:spcPts val="1200"/>
              </a:spcBef>
              <a:buNone/>
            </a:pPr>
            <a:r>
              <a:rPr lang="zh-CN" altLang="en-US" sz="2400" dirty="0" smtClean="0"/>
              <a:t>      体系化、制度化、互动共赢是努力方向（例，发展联盟）；</a:t>
            </a:r>
            <a:endParaRPr lang="en-US" altLang="zh-CN" sz="2400" dirty="0" smtClean="0"/>
          </a:p>
          <a:p>
            <a:pPr marL="355600" indent="-355600" eaLnBrk="1" hangingPunct="1">
              <a:spcBef>
                <a:spcPts val="1200"/>
              </a:spcBef>
              <a:buNone/>
            </a:pPr>
            <a:r>
              <a:rPr lang="zh-CN" altLang="en-US" sz="2400" dirty="0" smtClean="0"/>
              <a:t>      由“四合作”到协同创新是发展趋势。</a:t>
            </a:r>
            <a:endParaRPr lang="zh-CN" altLang="en-US" sz="24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46F431E4-3932-41B6-9715-DC057D0FF571}" type="slidenum">
              <a:rPr lang="zh-CN" altLang="en-US"/>
            </a:fld>
            <a:endParaRPr lang="zh-CN" altLang="en-US"/>
          </a:p>
        </p:txBody>
      </p:sp>
      <p:sp>
        <p:nvSpPr>
          <p:cNvPr id="33795" name="Rectangle 3"/>
          <p:cNvSpPr>
            <a:spLocks noGrp="1"/>
          </p:cNvSpPr>
          <p:nvPr>
            <p:ph type="body" idx="1"/>
          </p:nvPr>
        </p:nvSpPr>
        <p:spPr>
          <a:xfrm>
            <a:off x="457200" y="1211263"/>
            <a:ext cx="8229600" cy="4914900"/>
          </a:xfrm>
        </p:spPr>
        <p:txBody>
          <a:bodyPr/>
          <a:lstStyle/>
          <a:p>
            <a:pPr marL="444500" indent="-444500" eaLnBrk="1" hangingPunct="1">
              <a:buNone/>
            </a:pPr>
            <a:r>
              <a:rPr lang="zh-CN" altLang="en-US" sz="3600" b="1" dirty="0" smtClean="0"/>
              <a:t>审核项目四：培养过程</a:t>
            </a:r>
            <a:endParaRPr lang="zh-CN" alt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444500" indent="-444500" eaLnBrk="1" hangingPunct="1">
              <a:buFont typeface="Arial" panose="020B0604020202020204" pitchFamily="34" charset="0"/>
              <a:buNone/>
            </a:pPr>
            <a:endParaRPr lang="zh-CN" altLang="en-US" sz="3600" b="1" dirty="0" smtClean="0"/>
          </a:p>
          <a:p>
            <a:pPr marL="0" indent="0" eaLnBrk="1" hangingPunct="1">
              <a:buFont typeface="Wingdings" panose="05000000000000000000" pitchFamily="2" charset="2"/>
              <a:buNone/>
            </a:pPr>
            <a:endParaRPr lang="en-US" altLang="zh-CN" dirty="0" smtClean="0"/>
          </a:p>
          <a:p>
            <a:pPr marL="0" indent="0" eaLnBrk="1" hangingPunct="1">
              <a:buFont typeface="Wingdings" panose="05000000000000000000" pitchFamily="2" charset="2"/>
              <a:buNone/>
            </a:pPr>
            <a:endParaRPr lang="en-US" altLang="zh-CN" dirty="0" smtClean="0"/>
          </a:p>
          <a:p>
            <a:pPr marL="0" indent="0" eaLnBrk="1" hangingPunct="1">
              <a:buFont typeface="Wingdings" panose="05000000000000000000" pitchFamily="2" charset="2"/>
              <a:buNone/>
            </a:pPr>
            <a:endParaRPr lang="en-US" altLang="zh-CN" dirty="0" smtClean="0"/>
          </a:p>
          <a:p>
            <a:pPr marL="444500" indent="-444500" eaLnBrk="1" hangingPunct="1">
              <a:spcBef>
                <a:spcPct val="45000"/>
              </a:spcBef>
              <a:buNone/>
            </a:pPr>
            <a:endParaRPr lang="en-US" altLang="zh-CN" dirty="0" smtClean="0"/>
          </a:p>
          <a:p>
            <a:pPr marL="444500" indent="-444500" eaLnBrk="1" hangingPunct="1">
              <a:lnSpc>
                <a:spcPct val="110000"/>
              </a:lnSpc>
              <a:spcBef>
                <a:spcPts val="0"/>
              </a:spcBef>
              <a:buFont typeface="Wingdings" panose="05000000000000000000" pitchFamily="2" charset="2"/>
              <a:buChar char="Ø"/>
            </a:pPr>
            <a:r>
              <a:rPr lang="zh-CN" altLang="en-US" dirty="0" smtClean="0"/>
              <a:t>关注培养过程是否到位，这是保证质量的基础。</a:t>
            </a:r>
            <a:endParaRPr lang="zh-CN" altLang="en-US"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（四）培养过程  </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1173480" y="1943100"/>
          <a:ext cx="6176010" cy="2696232"/>
        </p:xfrm>
        <a:graphic>
          <a:graphicData uri="http://schemas.openxmlformats.org/drawingml/2006/table">
            <a:tbl>
              <a:tblPr/>
              <a:tblGrid>
                <a:gridCol w="2522596"/>
                <a:gridCol w="3653414"/>
              </a:tblGrid>
              <a:tr h="621480">
                <a:tc rowSpan="4">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4. </a:t>
                      </a:r>
                      <a:r>
                        <a:rPr lang="zh-CN" altLang="en-US" sz="2400" b="1" kern="1200" dirty="0" smtClean="0">
                          <a:solidFill>
                            <a:srgbClr val="000099"/>
                          </a:solidFill>
                          <a:latin typeface="微软雅黑" panose="020B0503020204020204" charset="-122"/>
                          <a:ea typeface="微软雅黑" panose="020B0503020204020204" charset="-122"/>
                          <a:cs typeface="+mn-cs"/>
                        </a:rPr>
                        <a:t>培养过程</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4.1 </a:t>
                      </a:r>
                      <a:r>
                        <a:rPr lang="zh-CN" altLang="en-US" sz="2400" b="1" kern="1200" dirty="0" smtClean="0">
                          <a:solidFill>
                            <a:srgbClr val="000099"/>
                          </a:solidFill>
                          <a:latin typeface="微软雅黑" panose="020B0503020204020204" charset="-122"/>
                          <a:ea typeface="微软雅黑" panose="020B0503020204020204" charset="-122"/>
                          <a:cs typeface="+mn-cs"/>
                        </a:rPr>
                        <a:t>教学改革  </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4.2 </a:t>
                      </a:r>
                      <a:r>
                        <a:rPr lang="zh-CN" altLang="en-US" sz="2400" b="1" kern="1200" dirty="0" smtClean="0">
                          <a:solidFill>
                            <a:srgbClr val="000099"/>
                          </a:solidFill>
                          <a:latin typeface="微软雅黑" panose="020B0503020204020204" charset="-122"/>
                          <a:ea typeface="微软雅黑" panose="020B0503020204020204" charset="-122"/>
                          <a:cs typeface="+mn-cs"/>
                        </a:rPr>
                        <a:t>课堂教学  </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indent="0" eaLnBrk="1" hangingPunct="1">
                        <a:lnSpc>
                          <a:spcPct val="80000"/>
                        </a:lnSpc>
                        <a:spcBef>
                          <a:spcPts val="0"/>
                        </a:spcBef>
                        <a:spcAft>
                          <a:spcPts val="0"/>
                        </a:spcAft>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4.3 </a:t>
                      </a:r>
                      <a:r>
                        <a:rPr lang="zh-CN" altLang="en-US" sz="2400" b="1" kern="1200" dirty="0" smtClean="0">
                          <a:solidFill>
                            <a:srgbClr val="000099"/>
                          </a:solidFill>
                          <a:latin typeface="微软雅黑" panose="020B0503020204020204" charset="-122"/>
                          <a:ea typeface="微软雅黑" panose="020B0503020204020204" charset="-122"/>
                          <a:cs typeface="+mn-cs"/>
                        </a:rPr>
                        <a:t>实践教学  </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4.4 </a:t>
                      </a:r>
                      <a:r>
                        <a:rPr lang="zh-CN" altLang="en-US" sz="2400" b="1" kern="1200" dirty="0" smtClean="0">
                          <a:solidFill>
                            <a:srgbClr val="000099"/>
                          </a:solidFill>
                          <a:latin typeface="微软雅黑" panose="020B0503020204020204" charset="-122"/>
                          <a:ea typeface="微软雅黑" panose="020B0503020204020204" charset="-122"/>
                          <a:cs typeface="+mn-cs"/>
                        </a:rPr>
                        <a:t>第二课堂</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C10553CF-6162-4887-AACF-ED83FFBF7E1E}" type="slidenum">
              <a:rPr lang="zh-CN" altLang="en-US"/>
            </a:fld>
            <a:endParaRPr lang="zh-CN" altLang="en-US"/>
          </a:p>
        </p:txBody>
      </p:sp>
      <p:sp>
        <p:nvSpPr>
          <p:cNvPr id="8"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（四）培养过程</a:t>
            </a:r>
            <a:endParaRPr lang="en-US" altLang="zh-CN" sz="3600" dirty="0" smtClean="0">
              <a:ea typeface="华文中宋" panose="02010600040101010101" pitchFamily="2" charset="-122"/>
            </a:endParaRPr>
          </a:p>
        </p:txBody>
      </p:sp>
      <p:graphicFrame>
        <p:nvGraphicFramePr>
          <p:cNvPr id="7" name="Group 22"/>
          <p:cNvGraphicFramePr>
            <a:graphicFrameLocks noGrp="1"/>
          </p:cNvGraphicFramePr>
          <p:nvPr/>
        </p:nvGraphicFramePr>
        <p:xfrm>
          <a:off x="698565" y="1895949"/>
          <a:ext cx="7937467" cy="2058750"/>
        </p:xfrm>
        <a:graphic>
          <a:graphicData uri="http://schemas.openxmlformats.org/drawingml/2006/table">
            <a:tbl>
              <a:tblPr/>
              <a:tblGrid>
                <a:gridCol w="2078925"/>
                <a:gridCol w="5858542"/>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4.1 </a:t>
                      </a:r>
                      <a:r>
                        <a:rPr lang="zh-CN" altLang="en-US" sz="2400" b="1" kern="1200" dirty="0" smtClean="0">
                          <a:solidFill>
                            <a:srgbClr val="000099"/>
                          </a:solidFill>
                          <a:latin typeface="微软雅黑" panose="020B0503020204020204" charset="-122"/>
                          <a:ea typeface="微软雅黑" panose="020B0503020204020204" charset="-122"/>
                          <a:cs typeface="+mn-cs"/>
                        </a:rPr>
                        <a:t>教学改革</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10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(1)</a:t>
                      </a:r>
                      <a:r>
                        <a:rPr lang="zh-CN" altLang="en-US" sz="2000" b="1" kern="1200" dirty="0" smtClean="0">
                          <a:solidFill>
                            <a:srgbClr val="000099"/>
                          </a:solidFill>
                          <a:latin typeface="微软雅黑" panose="020B0503020204020204" charset="-122"/>
                          <a:ea typeface="微软雅黑" panose="020B0503020204020204" charset="-122"/>
                          <a:cs typeface="+mn-cs"/>
                        </a:rPr>
                        <a:t>改革的总体思路及保障措施</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(2)</a:t>
                      </a:r>
                      <a:r>
                        <a:rPr lang="zh-CN" altLang="en-US" sz="2000" b="1" kern="1200" dirty="0" smtClean="0">
                          <a:solidFill>
                            <a:srgbClr val="000099"/>
                          </a:solidFill>
                          <a:latin typeface="微软雅黑" panose="020B0503020204020204" charset="-122"/>
                          <a:ea typeface="微软雅黑" panose="020B0503020204020204" charset="-122"/>
                          <a:cs typeface="+mn-cs"/>
                        </a:rPr>
                        <a:t>人才培养模式改革，人才培养体制、机制改革</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(3)</a:t>
                      </a:r>
                      <a:r>
                        <a:rPr lang="zh-CN" altLang="en-US" sz="2000" b="1" kern="1200" dirty="0" smtClean="0">
                          <a:solidFill>
                            <a:srgbClr val="000099"/>
                          </a:solidFill>
                          <a:latin typeface="微软雅黑" panose="020B0503020204020204" charset="-122"/>
                          <a:ea typeface="微软雅黑" panose="020B0503020204020204" charset="-122"/>
                          <a:cs typeface="+mn-cs"/>
                        </a:rPr>
                        <a:t>教学及管理信息化 </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64" name="Rectangle 3"/>
          <p:cNvSpPr>
            <a:spLocks noGrp="1"/>
          </p:cNvSpPr>
          <p:nvPr>
            <p:ph type="body" idx="1"/>
          </p:nvPr>
        </p:nvSpPr>
        <p:spPr>
          <a:xfrm>
            <a:off x="628650" y="1212851"/>
            <a:ext cx="8515350" cy="2216150"/>
          </a:xfrm>
        </p:spPr>
        <p:txBody>
          <a:bodyPr/>
          <a:lstStyle/>
          <a:p>
            <a:pPr eaLnBrk="1" hangingPunct="1">
              <a:buNone/>
            </a:pPr>
            <a:r>
              <a:rPr lang="zh-CN" altLang="en-US" sz="3600" b="1" dirty="0" smtClean="0"/>
              <a:t>要素</a:t>
            </a:r>
            <a:r>
              <a:rPr lang="en-US" altLang="zh-CN" sz="3600" b="1" dirty="0" smtClean="0"/>
              <a:t>1.</a:t>
            </a:r>
            <a:r>
              <a:rPr lang="zh-CN" altLang="en-US" sz="3600" b="1" dirty="0" smtClean="0"/>
              <a:t>教学改革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3600" b="1" dirty="0" smtClean="0"/>
          </a:p>
          <a:p>
            <a:pPr eaLnBrk="1" hangingPunct="1">
              <a:buFont typeface="Wingdings" panose="05000000000000000000" pitchFamily="2" charset="2"/>
              <a:buNone/>
            </a:pPr>
            <a:endParaRPr lang="en-US" altLang="zh-CN" sz="2800" dirty="0" smtClean="0"/>
          </a:p>
          <a:p>
            <a:pPr eaLnBrk="1" hangingPunct="1">
              <a:buFont typeface="Wingdings" panose="05000000000000000000" pitchFamily="2" charset="2"/>
              <a:buNone/>
            </a:pPr>
            <a:endParaRPr lang="en-US" altLang="zh-CN" sz="2800" dirty="0" smtClean="0"/>
          </a:p>
          <a:p>
            <a:pPr eaLnBrk="1" hangingPunct="1">
              <a:buFont typeface="Wingdings" panose="05000000000000000000" pitchFamily="2" charset="2"/>
              <a:buNone/>
            </a:pPr>
            <a:endParaRPr lang="en-US" altLang="zh-CN" sz="2800" dirty="0" smtClean="0"/>
          </a:p>
          <a:p>
            <a:pPr eaLnBrk="1" hangingPunct="1">
              <a:buFont typeface="Wingdings" panose="05000000000000000000" pitchFamily="2" charset="2"/>
              <a:buNone/>
            </a:pPr>
            <a:endParaRPr lang="zh-CN" altLang="en-US" sz="2800" dirty="0" smtClean="0"/>
          </a:p>
          <a:p>
            <a:pPr eaLnBrk="1" hangingPunct="1">
              <a:spcBef>
                <a:spcPts val="1800"/>
              </a:spcBef>
              <a:buFont typeface="Wingdings" panose="05000000000000000000" pitchFamily="2" charset="2"/>
              <a:buChar char="Ø"/>
            </a:pPr>
            <a:r>
              <a:rPr lang="zh-CN" altLang="en-US" sz="2400" dirty="0" smtClean="0"/>
              <a:t>顶层设计，系统推进，形成合力；</a:t>
            </a:r>
            <a:endParaRPr lang="en-US" altLang="zh-CN" sz="2400" dirty="0" smtClean="0"/>
          </a:p>
          <a:p>
            <a:pPr eaLnBrk="1" hangingPunct="1">
              <a:spcBef>
                <a:spcPts val="1200"/>
              </a:spcBef>
              <a:buFont typeface="Wingdings" panose="05000000000000000000" pitchFamily="2" charset="2"/>
              <a:buNone/>
            </a:pPr>
            <a:r>
              <a:rPr lang="zh-CN" altLang="en-US" sz="2400" dirty="0" smtClean="0"/>
              <a:t> </a:t>
            </a:r>
            <a:r>
              <a:rPr lang="zh-CN" altLang="en-US"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思考：为什么</a:t>
            </a:r>
            <a:r>
              <a:rPr lang="en-US" altLang="zh-CN"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2014</a:t>
            </a:r>
            <a:r>
              <a:rPr lang="zh-CN" altLang="en-US"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年国家教学成果特等奖授予“三三制</a:t>
            </a:r>
            <a:endParaRPr lang="en-US" altLang="zh-CN"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eaLnBrk="1" hangingPunct="1">
              <a:spcBef>
                <a:spcPts val="0"/>
              </a:spcBef>
              <a:buFont typeface="Wingdings" panose="05000000000000000000" pitchFamily="2" charset="2"/>
              <a:buNone/>
            </a:pPr>
            <a:r>
              <a:rPr lang="en-US" altLang="zh-CN"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       </a:t>
            </a:r>
            <a:r>
              <a:rPr lang="zh-CN" altLang="en-US"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人才培养模式的改革与创新”？</a:t>
            </a:r>
            <a:endParaRPr lang="zh-CN" altLang="en-US" sz="2400" dirty="0" smtClean="0"/>
          </a:p>
          <a:p>
            <a:pPr eaLnBrk="1" hangingPunct="1">
              <a:spcBef>
                <a:spcPts val="1200"/>
              </a:spcBef>
              <a:buFont typeface="Wingdings" panose="05000000000000000000" pitchFamily="2" charset="2"/>
              <a:buChar char="Ø"/>
            </a:pPr>
            <a:r>
              <a:rPr lang="zh-CN" altLang="en-US" sz="2400" dirty="0" smtClean="0"/>
              <a:t>当前学校应特别重视以</a:t>
            </a:r>
            <a:r>
              <a:rPr lang="zh-CN" altLang="en-US" sz="2400" dirty="0" smtClean="0">
                <a:latin typeface="Arial" panose="020B0604020202020204" pitchFamily="34" charset="0"/>
              </a:rPr>
              <a:t>学生为本的现代教育理念</a:t>
            </a:r>
            <a:r>
              <a:rPr lang="zh-CN" altLang="en-US" sz="2400" dirty="0" smtClean="0"/>
              <a:t>的落实。要重视教学及管理信息化的建设。</a:t>
            </a:r>
            <a:endParaRPr lang="zh-CN" alt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53D219EA-BBAD-47F3-B389-D457F625C21F}" type="slidenum">
              <a:rPr lang="zh-CN" altLang="en-US"/>
            </a:fld>
            <a:endParaRPr lang="zh-CN" altLang="en-US"/>
          </a:p>
        </p:txBody>
      </p:sp>
      <p:sp>
        <p:nvSpPr>
          <p:cNvPr id="34819" name="Rectangle 3"/>
          <p:cNvSpPr>
            <a:spLocks noGrp="1"/>
          </p:cNvSpPr>
          <p:nvPr>
            <p:ph type="body" idx="1"/>
          </p:nvPr>
        </p:nvSpPr>
        <p:spPr>
          <a:xfrm>
            <a:off x="514350" y="1368425"/>
            <a:ext cx="8458200" cy="1786255"/>
          </a:xfrm>
        </p:spPr>
        <p:txBody>
          <a:bodyPr/>
          <a:lstStyle/>
          <a:p>
            <a:pPr marL="444500" indent="-444500" eaLnBrk="1" hangingPunct="1">
              <a:buNone/>
            </a:pPr>
            <a:r>
              <a:rPr lang="zh-CN" altLang="en-US" sz="3600" b="1" dirty="0" smtClean="0"/>
              <a:t>要素</a:t>
            </a:r>
            <a:r>
              <a:rPr lang="en-US" altLang="zh-CN" sz="3600" b="1" dirty="0" smtClean="0"/>
              <a:t>2.</a:t>
            </a:r>
            <a:r>
              <a:rPr lang="zh-CN" altLang="en-US" sz="3600" b="1" dirty="0" smtClean="0"/>
              <a:t>课堂教学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3600" b="1" dirty="0" smtClean="0"/>
          </a:p>
          <a:p>
            <a:pPr marL="444500" indent="-444500" eaLnBrk="1" hangingPunct="1">
              <a:lnSpc>
                <a:spcPct val="110000"/>
              </a:lnSpc>
              <a:spcBef>
                <a:spcPts val="300"/>
              </a:spcBef>
              <a:buFont typeface="Wingdings" panose="05000000000000000000" pitchFamily="2" charset="2"/>
              <a:buNone/>
            </a:pPr>
            <a:endParaRPr lang="zh-CN" altLang="en-US" sz="2800" dirty="0" smtClean="0"/>
          </a:p>
          <a:p>
            <a:pPr marL="444500" indent="-444500" eaLnBrk="1" hangingPunct="1">
              <a:lnSpc>
                <a:spcPct val="110000"/>
              </a:lnSpc>
              <a:spcBef>
                <a:spcPts val="900"/>
              </a:spcBef>
              <a:buFont typeface="Wingdings" panose="05000000000000000000" pitchFamily="2" charset="2"/>
              <a:buChar char="Ø"/>
            </a:pP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（四）培养过程</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709995" y="2284569"/>
          <a:ext cx="8125395" cy="2745000"/>
        </p:xfrm>
        <a:graphic>
          <a:graphicData uri="http://schemas.openxmlformats.org/drawingml/2006/table">
            <a:tbl>
              <a:tblPr/>
              <a:tblGrid>
                <a:gridCol w="2128146"/>
                <a:gridCol w="5997249"/>
              </a:tblGrid>
              <a:tr h="621480">
                <a:tc rowSpan="4">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4.2 </a:t>
                      </a:r>
                      <a:r>
                        <a:rPr lang="zh-CN" altLang="en-US" sz="2400" b="1" kern="1200" dirty="0" smtClean="0">
                          <a:solidFill>
                            <a:srgbClr val="000099"/>
                          </a:solidFill>
                          <a:latin typeface="微软雅黑" panose="020B0503020204020204" charset="-122"/>
                          <a:ea typeface="微软雅黑" panose="020B0503020204020204" charset="-122"/>
                          <a:cs typeface="+mn-cs"/>
                        </a:rPr>
                        <a:t>课堂教学</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10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(1)</a:t>
                      </a:r>
                      <a:r>
                        <a:rPr lang="zh-CN" altLang="en-US" sz="2000" b="1" kern="1200" dirty="0" smtClean="0">
                          <a:solidFill>
                            <a:srgbClr val="000099"/>
                          </a:solidFill>
                          <a:latin typeface="微软雅黑" panose="020B0503020204020204" charset="-122"/>
                          <a:ea typeface="微软雅黑" panose="020B0503020204020204" charset="-122"/>
                          <a:cs typeface="+mn-cs"/>
                        </a:rPr>
                        <a:t>教学大纲的制定与执行情况</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(2)</a:t>
                      </a:r>
                      <a:r>
                        <a:rPr lang="zh-CN" altLang="en-US" sz="2000" b="1" kern="1200" dirty="0" smtClean="0">
                          <a:solidFill>
                            <a:srgbClr val="000099"/>
                          </a:solidFill>
                          <a:latin typeface="微软雅黑" panose="020B0503020204020204" charset="-122"/>
                          <a:ea typeface="微软雅黑" panose="020B0503020204020204" charset="-122"/>
                          <a:cs typeface="+mn-cs"/>
                        </a:rPr>
                        <a:t>教学内容对人才培养目标的体现，科研转化教学</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(3)</a:t>
                      </a:r>
                      <a:r>
                        <a:rPr lang="zh-CN" altLang="en-US" sz="2000" b="1" kern="1200" dirty="0" smtClean="0">
                          <a:solidFill>
                            <a:srgbClr val="000099"/>
                          </a:solidFill>
                          <a:latin typeface="微软雅黑" panose="020B0503020204020204" charset="-122"/>
                          <a:ea typeface="微软雅黑" panose="020B0503020204020204" charset="-122"/>
                          <a:cs typeface="+mn-cs"/>
                        </a:rPr>
                        <a:t>教师教学方法和学生学习方式</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(4)</a:t>
                      </a:r>
                      <a:r>
                        <a:rPr lang="zh-CN" altLang="en-US" sz="2000" b="1" kern="1200" dirty="0" smtClean="0">
                          <a:solidFill>
                            <a:srgbClr val="000099"/>
                          </a:solidFill>
                          <a:latin typeface="微软雅黑" panose="020B0503020204020204" charset="-122"/>
                          <a:ea typeface="微软雅黑" panose="020B0503020204020204" charset="-122"/>
                          <a:cs typeface="+mn-cs"/>
                        </a:rPr>
                        <a:t>考试（考核）的方式方法及管理</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pPr>
              <a:defRPr/>
            </a:pPr>
            <a:fld id="{51D72838-AC36-4A33-9590-F1630D9245BF}" type="slidenum">
              <a:rPr lang="zh-CN" altLang="en-US"/>
            </a:fld>
            <a:endParaRPr lang="zh-CN" altLang="en-US"/>
          </a:p>
        </p:txBody>
      </p:sp>
      <p:sp>
        <p:nvSpPr>
          <p:cNvPr id="63490" name="Rectangle 2"/>
          <p:cNvSpPr>
            <a:spLocks noGrp="1"/>
          </p:cNvSpPr>
          <p:nvPr>
            <p:ph type="title"/>
          </p:nvPr>
        </p:nvSpPr>
        <p:spPr>
          <a:xfrm>
            <a:off x="464024" y="2460625"/>
            <a:ext cx="7559836" cy="1325563"/>
          </a:xfrm>
          <a:effectLst>
            <a:outerShdw dist="35921" dir="2700000" algn="ctr" rotWithShape="0">
              <a:srgbClr val="808080">
                <a:alpha val="50000"/>
              </a:srgbClr>
            </a:outerShdw>
          </a:effectLst>
        </p:spPr>
        <p:txBody>
          <a:bodyPr/>
          <a:lstStyle/>
          <a:p>
            <a:pPr marL="1079500" indent="-1079500" algn="l" eaLnBrk="1" hangingPunct="1">
              <a:defRPr/>
            </a:pPr>
            <a:r>
              <a:rPr lang="zh-CN" altLang="en-US" b="1" dirty="0" smtClean="0">
                <a:effectLst>
                  <a:outerShdw blurRad="38100" dist="38100" dir="2700000" algn="tl">
                    <a:srgbClr val="C0C0C0"/>
                  </a:outerShdw>
                </a:effectLst>
                <a:ea typeface="华文中宋" panose="02010600040101010101" pitchFamily="2" charset="-122"/>
              </a:rPr>
              <a:t>一、审核评估方案的设计思路</a:t>
            </a:r>
            <a:endParaRPr lang="zh-CN" altLang="en-US" b="1" dirty="0" smtClean="0">
              <a:effectLst>
                <a:outerShdw blurRad="38100" dist="38100" dir="2700000" algn="tl">
                  <a:srgbClr val="C0C0C0"/>
                </a:outerShdw>
              </a:effectLst>
              <a:ea typeface="华文中宋" panose="02010600040101010101" pitchFamily="2" charset="-122"/>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C7C33094-3581-47D9-996D-2FEB7D82F283}" type="slidenum">
              <a:rPr lang="zh-CN" altLang="en-US"/>
            </a:fld>
            <a:endParaRPr lang="zh-CN" altLang="en-US"/>
          </a:p>
        </p:txBody>
      </p:sp>
      <p:sp>
        <p:nvSpPr>
          <p:cNvPr id="35844" name="Rectangle 3"/>
          <p:cNvSpPr>
            <a:spLocks noGrp="1"/>
          </p:cNvSpPr>
          <p:nvPr>
            <p:ph type="body" idx="1"/>
          </p:nvPr>
        </p:nvSpPr>
        <p:spPr>
          <a:xfrm>
            <a:off x="341313" y="1179513"/>
            <a:ext cx="8562657" cy="3781107"/>
          </a:xfrm>
        </p:spPr>
        <p:txBody>
          <a:bodyPr/>
          <a:lstStyle/>
          <a:p>
            <a:pPr marL="355600" indent="-355600" eaLnBrk="1" hangingPunct="1">
              <a:buFont typeface="Wingdings" panose="05000000000000000000" pitchFamily="2" charset="2"/>
              <a:buChar char="Ø"/>
            </a:pPr>
            <a:r>
              <a:rPr lang="zh-CN" altLang="en-US" sz="2800" dirty="0" smtClean="0"/>
              <a:t>课堂教学服务专业培养目标，教学大纲严格执行；</a:t>
            </a:r>
            <a:endParaRPr lang="zh-CN" altLang="en-US" sz="2800" dirty="0" smtClean="0"/>
          </a:p>
          <a:p>
            <a:pPr marL="355600" indent="-355600" eaLnBrk="1" hangingPunct="1">
              <a:buFont typeface="Wingdings" panose="05000000000000000000" pitchFamily="2" charset="2"/>
              <a:buChar char="Ø"/>
            </a:pPr>
            <a:r>
              <a:rPr lang="zh-CN" altLang="en-US" sz="2800" dirty="0" smtClean="0"/>
              <a:t>教学方法改革比教学内容改革难，学校应强力推动；</a:t>
            </a:r>
            <a:endParaRPr lang="zh-CN" altLang="en-US" sz="2800" dirty="0" smtClean="0"/>
          </a:p>
          <a:p>
            <a:pPr marL="355600" indent="-355600" eaLnBrk="1" hangingPunct="1">
              <a:buFont typeface="Wingdings" panose="05000000000000000000" pitchFamily="2" charset="2"/>
              <a:buChar char="Ø"/>
            </a:pPr>
            <a:r>
              <a:rPr lang="zh-CN" altLang="en-US" sz="2800" dirty="0" smtClean="0"/>
              <a:t>多媒体课件应注重教学效果，防止黑板搬家；</a:t>
            </a:r>
            <a:endParaRPr lang="zh-CN" altLang="en-US" sz="2800" dirty="0" smtClean="0"/>
          </a:p>
          <a:p>
            <a:pPr marL="355600" indent="-355600" eaLnBrk="1" hangingPunct="1">
              <a:buFont typeface="Wingdings" panose="05000000000000000000" pitchFamily="2" charset="2"/>
              <a:buChar char="Ø"/>
            </a:pPr>
            <a:r>
              <a:rPr lang="zh-CN" altLang="en-US" sz="2800" dirty="0" smtClean="0"/>
              <a:t>提倡科学、多样的考核方式。</a:t>
            </a:r>
            <a:endParaRPr lang="en-US" altLang="zh-CN" sz="2800" dirty="0" smtClean="0"/>
          </a:p>
          <a:p>
            <a:pPr marL="355600" indent="-355600" eaLnBrk="1" hangingPunct="1">
              <a:buFont typeface="Wingdings" panose="05000000000000000000" pitchFamily="2" charset="2"/>
              <a:buChar char="Ø"/>
            </a:pPr>
            <a:r>
              <a:rPr lang="zh-CN" altLang="en-US" sz="2800" dirty="0" smtClean="0"/>
              <a:t>课堂五重境界：沉默、回答、交流、质疑、争论</a:t>
            </a:r>
            <a:endParaRPr lang="en-US" altLang="zh-CN" sz="2800" dirty="0" smtClean="0"/>
          </a:p>
          <a:p>
            <a:pPr marL="355600" indent="-355600" eaLnBrk="1" hangingPunct="1">
              <a:buFont typeface="Wingdings" panose="05000000000000000000" pitchFamily="2" charset="2"/>
              <a:buChar char="Ø"/>
            </a:pPr>
            <a:r>
              <a:rPr lang="zh-CN" altLang="en-US" sz="2800" dirty="0" smtClean="0">
                <a:solidFill>
                  <a:srgbClr val="FF0000"/>
                </a:solidFill>
              </a:rPr>
              <a:t>评估发现：课堂教学成为制约培养质量的短板！</a:t>
            </a:r>
            <a:endParaRPr lang="en-US" altLang="zh-CN" sz="2800" dirty="0" smtClean="0">
              <a:solidFill>
                <a:srgbClr val="FF0000"/>
              </a:solidFill>
            </a:endParaRPr>
          </a:p>
          <a:p>
            <a:pPr marL="355600" indent="-355600" eaLnBrk="1" hangingPunct="1">
              <a:buNone/>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  思考：教学中如何体现以学生为中心？教师的职责</a:t>
            </a:r>
            <a:endParaRPr lang="en-US" altLang="zh-CN"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355600" indent="-355600" eaLnBrk="1" hangingPunct="1">
              <a:spcBef>
                <a:spcPts val="0"/>
              </a:spcBef>
              <a:buNone/>
            </a:pPr>
            <a:r>
              <a:rPr lang="en-US" altLang="zh-CN"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        </a:t>
            </a: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是什么？</a:t>
            </a:r>
            <a:r>
              <a:rPr lang="zh-CN" altLang="en-US" sz="2400" dirty="0" smtClean="0"/>
              <a:t>；</a:t>
            </a:r>
            <a:endParaRPr lang="en-US" altLang="zh-CN" sz="2400" dirty="0" smtClean="0"/>
          </a:p>
          <a:p>
            <a:pPr marL="355600" indent="-355600" eaLnBrk="1" hangingPunct="1">
              <a:spcBef>
                <a:spcPts val="1200"/>
              </a:spcBef>
              <a:buFont typeface="Wingdings" panose="05000000000000000000" pitchFamily="2" charset="2"/>
              <a:buNone/>
            </a:pPr>
            <a:r>
              <a:rPr lang="en-US" altLang="zh-CN" sz="2400" dirty="0" smtClean="0"/>
              <a:t>     </a:t>
            </a:r>
            <a:r>
              <a:rPr lang="zh-CN" altLang="en-US" sz="2400" dirty="0" smtClean="0"/>
              <a:t>以</a:t>
            </a:r>
            <a:r>
              <a:rPr lang="zh-CN" altLang="en-US" sz="2400" dirty="0" smtClean="0">
                <a:solidFill>
                  <a:srgbClr val="FF0000"/>
                </a:solidFill>
              </a:rPr>
              <a:t>学生发展为本位</a:t>
            </a:r>
            <a:r>
              <a:rPr lang="zh-CN" altLang="en-US" sz="2400" dirty="0" smtClean="0"/>
              <a:t>，尊重学生的选择和个性发展为着力点</a:t>
            </a:r>
            <a:r>
              <a:rPr lang="zh-CN" altLang="en-US" sz="2800" dirty="0" smtClean="0"/>
              <a:t>。</a:t>
            </a:r>
            <a:endParaRPr lang="en-US" altLang="zh-CN" sz="2800" dirty="0" smtClean="0"/>
          </a:p>
          <a:p>
            <a:pPr marL="355600" indent="-355600" eaLnBrk="1" hangingPunct="1">
              <a:buFont typeface="Wingdings" panose="05000000000000000000" pitchFamily="2" charset="2"/>
              <a:buChar char="Ø"/>
            </a:pPr>
            <a:endParaRPr lang="zh-CN" altLang="en-US" sz="2800" dirty="0" smtClean="0"/>
          </a:p>
        </p:txBody>
      </p:sp>
      <p:sp>
        <p:nvSpPr>
          <p:cNvPr id="8"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（四）培养过程</a:t>
            </a:r>
            <a:endParaRPr lang="en-US" altLang="zh-CN" sz="36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75652181-3F96-4848-BBE0-3154B41C7E69}" type="slidenum">
              <a:rPr lang="zh-CN" altLang="en-US"/>
            </a:fld>
            <a:endParaRPr lang="zh-CN" altLang="en-US"/>
          </a:p>
        </p:txBody>
      </p:sp>
      <p:sp>
        <p:nvSpPr>
          <p:cNvPr id="36867" name="Rectangle 3"/>
          <p:cNvSpPr>
            <a:spLocks noGrp="1"/>
          </p:cNvSpPr>
          <p:nvPr>
            <p:ph type="body" idx="1"/>
          </p:nvPr>
        </p:nvSpPr>
        <p:spPr/>
        <p:txBody>
          <a:bodyPr/>
          <a:lstStyle/>
          <a:p>
            <a:pPr marL="355600" indent="-355600" eaLnBrk="1" hangingPunct="1">
              <a:buNone/>
            </a:pPr>
            <a:r>
              <a:rPr lang="zh-CN" altLang="en-US" sz="3600" b="1" dirty="0" smtClean="0"/>
              <a:t>要素</a:t>
            </a:r>
            <a:r>
              <a:rPr lang="en-US" altLang="zh-CN" sz="3600" b="1" dirty="0" smtClean="0"/>
              <a:t>3.</a:t>
            </a:r>
            <a:r>
              <a:rPr lang="zh-CN" altLang="en-US" sz="3600" b="1" dirty="0" smtClean="0"/>
              <a:t>实践教学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3600" b="1"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（四）培养过程</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607125" y="2478879"/>
          <a:ext cx="8125395" cy="2607390"/>
        </p:xfrm>
        <a:graphic>
          <a:graphicData uri="http://schemas.openxmlformats.org/drawingml/2006/table">
            <a:tbl>
              <a:tblPr/>
              <a:tblGrid>
                <a:gridCol w="2128146"/>
                <a:gridCol w="5997249"/>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4.3 </a:t>
                      </a:r>
                      <a:r>
                        <a:rPr lang="zh-CN" altLang="en-US" sz="2400" b="1" kern="1200" dirty="0" smtClean="0">
                          <a:solidFill>
                            <a:srgbClr val="000099"/>
                          </a:solidFill>
                          <a:latin typeface="微软雅黑" panose="020B0503020204020204" charset="-122"/>
                          <a:ea typeface="微软雅黑" panose="020B0503020204020204" charset="-122"/>
                          <a:cs typeface="+mn-cs"/>
                        </a:rPr>
                        <a:t>实践教学</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实践教学体系建设</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实验教学与实验室开放情况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a:t>
                      </a:r>
                      <a:r>
                        <a:rPr lang="zh-CN" altLang="en-US" sz="2400" b="1" kern="1200" dirty="0" smtClean="0">
                          <a:solidFill>
                            <a:srgbClr val="000099"/>
                          </a:solidFill>
                          <a:latin typeface="微软雅黑" panose="020B0503020204020204" charset="-122"/>
                          <a:ea typeface="微软雅黑" panose="020B0503020204020204" charset="-122"/>
                          <a:cs typeface="+mn-cs"/>
                        </a:rPr>
                        <a:t>实习实训、社会实践、毕业设计（论文）的落实及效果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685759B1-C6C5-4574-A194-59307D9F482A}" type="slidenum">
              <a:rPr lang="zh-CN" altLang="en-US"/>
            </a:fld>
            <a:endParaRPr lang="zh-CN" altLang="en-US"/>
          </a:p>
        </p:txBody>
      </p:sp>
      <p:sp>
        <p:nvSpPr>
          <p:cNvPr id="37891" name="Rectangle 3"/>
          <p:cNvSpPr>
            <a:spLocks noGrp="1"/>
          </p:cNvSpPr>
          <p:nvPr>
            <p:ph type="body" idx="1"/>
          </p:nvPr>
        </p:nvSpPr>
        <p:spPr>
          <a:xfrm>
            <a:off x="484495" y="1078884"/>
            <a:ext cx="8316913" cy="4992688"/>
          </a:xfrm>
        </p:spPr>
        <p:txBody>
          <a:bodyPr/>
          <a:lstStyle/>
          <a:p>
            <a:pPr eaLnBrk="1" hangingPunct="1">
              <a:lnSpc>
                <a:spcPct val="110000"/>
              </a:lnSpc>
              <a:buFont typeface="Wingdings" panose="05000000000000000000" pitchFamily="2" charset="2"/>
              <a:buChar char="Ø"/>
            </a:pPr>
            <a:r>
              <a:rPr lang="zh-CN" altLang="en-US" dirty="0" smtClean="0"/>
              <a:t>实践教学有体系，符合专业培养目标要求；</a:t>
            </a:r>
            <a:endParaRPr lang="zh-CN" altLang="en-US" dirty="0" smtClean="0"/>
          </a:p>
          <a:p>
            <a:pPr eaLnBrk="1" hangingPunct="1">
              <a:lnSpc>
                <a:spcPct val="110000"/>
              </a:lnSpc>
              <a:buFont typeface="Wingdings" panose="05000000000000000000" pitchFamily="2" charset="2"/>
              <a:buChar char="Ø"/>
            </a:pPr>
            <a:r>
              <a:rPr lang="zh-CN" altLang="en-US" dirty="0" smtClean="0"/>
              <a:t>关注实验指导人员的数量与结构、实验室条件及开放情况；</a:t>
            </a:r>
            <a:endParaRPr lang="en-US" altLang="zh-CN" dirty="0" smtClean="0"/>
          </a:p>
          <a:p>
            <a:pPr eaLnBrk="1" hangingPunct="1">
              <a:lnSpc>
                <a:spcPct val="110000"/>
              </a:lnSpc>
              <a:buFont typeface="Wingdings" panose="05000000000000000000" pitchFamily="2" charset="2"/>
              <a:buChar char="Ø"/>
            </a:pPr>
            <a:r>
              <a:rPr lang="zh-CN" altLang="en-US" dirty="0" smtClean="0"/>
              <a:t>实习主要关注实习基地、条件、组织、效果，实习规定是否落实，学生是否满意。</a:t>
            </a:r>
            <a:endParaRPr lang="zh-CN" altLang="en-US" dirty="0" smtClean="0"/>
          </a:p>
          <a:p>
            <a:pPr eaLnBrk="1" hangingPunct="1">
              <a:lnSpc>
                <a:spcPct val="110000"/>
              </a:lnSpc>
              <a:buFont typeface="Wingdings" panose="05000000000000000000" pitchFamily="2" charset="2"/>
              <a:buChar char="Ø"/>
            </a:pPr>
            <a:r>
              <a:rPr lang="zh-CN" altLang="en-US" dirty="0" smtClean="0"/>
              <a:t>毕业设计（论文）主要关注选题、过程指导、成果规范三方面。</a:t>
            </a:r>
            <a:endParaRPr lang="en-US" altLang="zh-CN" dirty="0" smtClean="0"/>
          </a:p>
          <a:p>
            <a:pPr eaLnBrk="1" hangingPunct="1">
              <a:lnSpc>
                <a:spcPct val="110000"/>
              </a:lnSpc>
              <a:buNone/>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思考：毕业设计（论文）经常出现那些问题？</a:t>
            </a:r>
            <a:endPar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（四）培养过程</a:t>
            </a:r>
            <a:endParaRPr lang="en-US" altLang="zh-CN" sz="36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body" idx="1"/>
          </p:nvPr>
        </p:nvSpPr>
        <p:spPr>
          <a:xfrm>
            <a:off x="457200" y="1022033"/>
            <a:ext cx="8229600" cy="4749800"/>
          </a:xfrm>
        </p:spPr>
        <p:txBody>
          <a:bodyPr/>
          <a:lstStyle/>
          <a:p>
            <a:pPr marL="355600" indent="-355600" eaLnBrk="1" hangingPunct="1">
              <a:buFont typeface="Arial" panose="020B0604020202020204" pitchFamily="34" charset="0"/>
              <a:buNone/>
            </a:pPr>
            <a:r>
              <a:rPr lang="zh-CN" altLang="en-US" sz="3600" b="1" dirty="0" smtClean="0"/>
              <a:t>要素</a:t>
            </a:r>
            <a:r>
              <a:rPr lang="en-US" altLang="zh-CN" sz="3600" b="1" dirty="0" smtClean="0"/>
              <a:t>4.</a:t>
            </a:r>
            <a:r>
              <a:rPr lang="zh-CN" altLang="en-US" sz="3600" b="1" dirty="0" smtClean="0"/>
              <a:t>第二课堂</a:t>
            </a:r>
            <a:endParaRPr lang="en-US" altLang="zh-CN" sz="3600" b="1" dirty="0" smtClean="0"/>
          </a:p>
          <a:p>
            <a:pPr marL="355600" indent="-355600" eaLnBrk="1" hangingPunct="1">
              <a:buFont typeface="Arial" panose="020B0604020202020204" pitchFamily="34" charset="0"/>
              <a:buNone/>
            </a:pPr>
            <a:endParaRPr lang="en-US" altLang="zh-CN" sz="3600" b="1" dirty="0" smtClean="0"/>
          </a:p>
          <a:p>
            <a:pPr marL="355600" indent="-355600" eaLnBrk="1" hangingPunct="1">
              <a:buFont typeface="Arial" panose="020B0604020202020204" pitchFamily="34" charset="0"/>
              <a:buNone/>
            </a:pPr>
            <a:endParaRPr lang="en-US" altLang="zh-CN" sz="3600" b="1" dirty="0" smtClean="0"/>
          </a:p>
          <a:p>
            <a:pPr marL="355600" indent="-355600" eaLnBrk="1" hangingPunct="1">
              <a:buFont typeface="Arial" panose="020B0604020202020204" pitchFamily="34" charset="0"/>
              <a:buNone/>
            </a:pPr>
            <a:endParaRPr lang="en-US" altLang="zh-CN" sz="3600" b="1" dirty="0" smtClean="0"/>
          </a:p>
          <a:p>
            <a:pPr eaLnBrk="1" hangingPunct="1">
              <a:lnSpc>
                <a:spcPct val="110000"/>
              </a:lnSpc>
              <a:spcBef>
                <a:spcPts val="0"/>
              </a:spcBef>
              <a:buFont typeface="Wingdings" panose="05000000000000000000" pitchFamily="2" charset="2"/>
              <a:buChar char="Ø"/>
            </a:pPr>
            <a:r>
              <a:rPr lang="zh-CN" altLang="en-US" sz="2800" dirty="0" smtClean="0"/>
              <a:t>第二课堂内容是否丰富、参与是否广泛，对质量影响很大。学生评价是检验效果的主要依据；</a:t>
            </a:r>
            <a:endParaRPr lang="en-US" altLang="zh-CN" sz="2800" dirty="0" smtClean="0"/>
          </a:p>
          <a:p>
            <a:pPr eaLnBrk="1" hangingPunct="1">
              <a:lnSpc>
                <a:spcPct val="110000"/>
              </a:lnSpc>
              <a:spcBef>
                <a:spcPts val="0"/>
              </a:spcBef>
              <a:buFont typeface="Wingdings" panose="05000000000000000000" pitchFamily="2" charset="2"/>
              <a:buChar char="Ø"/>
            </a:pPr>
            <a:r>
              <a:rPr lang="zh-CN" altLang="en-US" sz="2800" dirty="0" smtClean="0"/>
              <a:t>校内开展大学生学科竞赛更重要，参与面广泛比少数学生得奖更有意义；</a:t>
            </a:r>
            <a:endParaRPr lang="zh-CN" altLang="en-US" sz="2800" dirty="0" smtClean="0"/>
          </a:p>
          <a:p>
            <a:pPr eaLnBrk="1" hangingPunct="1">
              <a:lnSpc>
                <a:spcPct val="110000"/>
              </a:lnSpc>
              <a:spcBef>
                <a:spcPts val="600"/>
              </a:spcBef>
              <a:buFont typeface="Wingdings" panose="05000000000000000000" pitchFamily="2" charset="2"/>
              <a:buChar char="Ø"/>
            </a:pPr>
            <a:r>
              <a:rPr lang="zh-CN" altLang="en-US" sz="2800" dirty="0" smtClean="0"/>
              <a:t>国内外交流学习，关注受益面。</a:t>
            </a:r>
            <a:endParaRPr lang="zh-CN" altLang="en-US" sz="2800" dirty="0" smtClean="0"/>
          </a:p>
        </p:txBody>
      </p:sp>
      <p:sp>
        <p:nvSpPr>
          <p:cNvPr id="5" name="灯片编号占位符 5"/>
          <p:cNvSpPr>
            <a:spLocks noGrp="1"/>
          </p:cNvSpPr>
          <p:nvPr>
            <p:ph type="sldNum" sz="quarter" idx="12"/>
          </p:nvPr>
        </p:nvSpPr>
        <p:spPr/>
        <p:txBody>
          <a:bodyPr/>
          <a:lstStyle/>
          <a:p>
            <a:pPr>
              <a:defRPr/>
            </a:pPr>
            <a:fld id="{D884A95C-5FBE-4D9D-BE20-C97120C88113}" type="slidenum">
              <a:rPr lang="zh-CN" altLang="en-US"/>
            </a:fld>
            <a:endParaRPr lang="zh-CN" altLang="en-US" dirty="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（四）培养过程</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641415" y="1655919"/>
          <a:ext cx="8125395" cy="1750140"/>
        </p:xfrm>
        <a:graphic>
          <a:graphicData uri="http://schemas.openxmlformats.org/drawingml/2006/table">
            <a:tbl>
              <a:tblPr/>
              <a:tblGrid>
                <a:gridCol w="2128146"/>
                <a:gridCol w="5997249"/>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4.4 </a:t>
                      </a:r>
                      <a:r>
                        <a:rPr lang="zh-CN" altLang="en-US" sz="2400" b="1" kern="1200" dirty="0" smtClean="0">
                          <a:solidFill>
                            <a:srgbClr val="000099"/>
                          </a:solidFill>
                          <a:latin typeface="微软雅黑" panose="020B0503020204020204" charset="-122"/>
                          <a:ea typeface="微软雅黑" panose="020B0503020204020204" charset="-122"/>
                          <a:cs typeface="+mn-cs"/>
                        </a:rPr>
                        <a:t>第二课堂</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55600" indent="-35560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(1)</a:t>
                      </a:r>
                      <a:r>
                        <a:rPr lang="zh-CN" altLang="en-US" sz="2000" b="1" kern="1200" dirty="0" smtClean="0">
                          <a:solidFill>
                            <a:srgbClr val="000099"/>
                          </a:solidFill>
                          <a:latin typeface="微软雅黑" panose="020B0503020204020204" charset="-122"/>
                          <a:ea typeface="微软雅黑" panose="020B0503020204020204" charset="-122"/>
                          <a:cs typeface="+mn-cs"/>
                        </a:rPr>
                        <a:t>第二课堂育人体系建设与保障措施</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(2)</a:t>
                      </a:r>
                      <a:r>
                        <a:rPr lang="zh-CN" altLang="en-US" sz="2000" b="1" kern="1200" dirty="0" smtClean="0">
                          <a:solidFill>
                            <a:srgbClr val="000099"/>
                          </a:solidFill>
                          <a:latin typeface="微软雅黑" panose="020B0503020204020204" charset="-122"/>
                          <a:ea typeface="微软雅黑" panose="020B0503020204020204" charset="-122"/>
                          <a:cs typeface="+mn-cs"/>
                        </a:rPr>
                        <a:t>社团建设与校园文化、科技活动及育人效果</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(3)</a:t>
                      </a:r>
                      <a:r>
                        <a:rPr lang="zh-CN" altLang="en-US" sz="2000" b="1" kern="1200" dirty="0" smtClean="0">
                          <a:solidFill>
                            <a:srgbClr val="000099"/>
                          </a:solidFill>
                          <a:latin typeface="微软雅黑" panose="020B0503020204020204" charset="-122"/>
                          <a:ea typeface="微软雅黑" panose="020B0503020204020204" charset="-122"/>
                          <a:cs typeface="+mn-cs"/>
                        </a:rPr>
                        <a:t>学生国内外交流学习情况</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0AD60B09-FDA3-4E49-9465-62188963252C}" type="slidenum">
              <a:rPr lang="zh-CN" altLang="en-US"/>
            </a:fld>
            <a:endParaRPr lang="zh-CN" altLang="en-US"/>
          </a:p>
        </p:txBody>
      </p:sp>
      <p:sp>
        <p:nvSpPr>
          <p:cNvPr id="41987" name="Rectangle 3"/>
          <p:cNvSpPr>
            <a:spLocks noGrp="1"/>
          </p:cNvSpPr>
          <p:nvPr>
            <p:ph type="body" idx="1"/>
          </p:nvPr>
        </p:nvSpPr>
        <p:spPr>
          <a:xfrm>
            <a:off x="457200" y="1385888"/>
            <a:ext cx="8229600" cy="4740275"/>
          </a:xfrm>
        </p:spPr>
        <p:txBody>
          <a:bodyPr/>
          <a:lstStyle/>
          <a:p>
            <a:pPr marL="447675" indent="-447675" eaLnBrk="1" hangingPunct="1">
              <a:buFont typeface="Arial" panose="020B0604020202020204" pitchFamily="34" charset="0"/>
              <a:buNone/>
            </a:pPr>
            <a:r>
              <a:rPr lang="zh-CN" altLang="en-US" sz="3600" b="1" dirty="0" smtClean="0"/>
              <a:t>审核项目五：学生发展</a:t>
            </a:r>
            <a:endParaRPr lang="zh-CN" altLang="en-US" sz="3600" b="1" dirty="0" smtClean="0"/>
          </a:p>
          <a:p>
            <a:pPr marL="447675" indent="-447675" eaLnBrk="1" hangingPunct="1">
              <a:buFont typeface="Wingdings" panose="05000000000000000000" pitchFamily="2" charset="2"/>
              <a:buNone/>
            </a:pPr>
            <a:endParaRPr lang="en-US" altLang="zh-CN" dirty="0" smtClean="0"/>
          </a:p>
          <a:p>
            <a:pPr marL="447675" indent="-447675" eaLnBrk="1" hangingPunct="1">
              <a:buFont typeface="Wingdings" panose="05000000000000000000" pitchFamily="2" charset="2"/>
              <a:buNone/>
            </a:pPr>
            <a:endParaRPr lang="en-US" altLang="zh-CN" dirty="0" smtClean="0"/>
          </a:p>
          <a:p>
            <a:pPr marL="447675" indent="-447675" eaLnBrk="1" hangingPunct="1">
              <a:buFont typeface="Wingdings" panose="05000000000000000000" pitchFamily="2" charset="2"/>
              <a:buNone/>
            </a:pPr>
            <a:endParaRPr lang="en-US" altLang="zh-CN" dirty="0" smtClean="0"/>
          </a:p>
          <a:p>
            <a:pPr marL="447675" indent="-447675" eaLnBrk="1" hangingPunct="1">
              <a:buFont typeface="Wingdings" panose="05000000000000000000" pitchFamily="2" charset="2"/>
              <a:buNone/>
            </a:pPr>
            <a:endParaRPr lang="en-US" altLang="zh-CN" dirty="0" smtClean="0"/>
          </a:p>
          <a:p>
            <a:pPr marL="447675" indent="-447675" eaLnBrk="1" hangingPunct="1">
              <a:buFont typeface="Wingdings" panose="05000000000000000000" pitchFamily="2" charset="2"/>
              <a:buNone/>
            </a:pPr>
            <a:endParaRPr lang="zh-CN" altLang="en-US" dirty="0" smtClean="0"/>
          </a:p>
          <a:p>
            <a:pPr marL="447675" indent="-447675" eaLnBrk="1" hangingPunct="1">
              <a:spcBef>
                <a:spcPct val="50000"/>
              </a:spcBef>
              <a:buFont typeface="Wingdings" panose="05000000000000000000" pitchFamily="2" charset="2"/>
              <a:buChar char="Ø"/>
            </a:pPr>
            <a:r>
              <a:rPr lang="zh-CN" altLang="en-US" sz="2800" dirty="0" smtClean="0"/>
              <a:t>关注对学生的支持和产出（达成度</a:t>
            </a:r>
            <a:r>
              <a:rPr lang="en-US" altLang="zh-CN" sz="2800" dirty="0" smtClean="0"/>
              <a:t>)</a:t>
            </a:r>
            <a:r>
              <a:rPr lang="zh-CN" altLang="en-US" sz="2800" dirty="0" smtClean="0"/>
              <a:t>。</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（五）学生发展</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1356360" y="2137410"/>
          <a:ext cx="6176010" cy="2696232"/>
        </p:xfrm>
        <a:graphic>
          <a:graphicData uri="http://schemas.openxmlformats.org/drawingml/2006/table">
            <a:tbl>
              <a:tblPr/>
              <a:tblGrid>
                <a:gridCol w="2522596"/>
                <a:gridCol w="3653414"/>
              </a:tblGrid>
              <a:tr h="621480">
                <a:tc rowSpan="4">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5. </a:t>
                      </a:r>
                      <a:r>
                        <a:rPr lang="zh-CN" altLang="en-US" sz="2400" b="1" kern="1200" dirty="0" smtClean="0">
                          <a:solidFill>
                            <a:srgbClr val="000099"/>
                          </a:solidFill>
                          <a:latin typeface="微软雅黑" panose="020B0503020204020204" charset="-122"/>
                          <a:ea typeface="微软雅黑" panose="020B0503020204020204" charset="-122"/>
                          <a:cs typeface="+mn-cs"/>
                        </a:rPr>
                        <a:t>学生发展</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5.1 </a:t>
                      </a:r>
                      <a:r>
                        <a:rPr lang="zh-CN" altLang="en-US" sz="2400" b="1" kern="1200" dirty="0" smtClean="0">
                          <a:solidFill>
                            <a:srgbClr val="000099"/>
                          </a:solidFill>
                          <a:latin typeface="微软雅黑" panose="020B0503020204020204" charset="-122"/>
                          <a:ea typeface="微软雅黑" panose="020B0503020204020204" charset="-122"/>
                          <a:cs typeface="+mn-cs"/>
                        </a:rPr>
                        <a:t>招生及生源情况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5.2 </a:t>
                      </a:r>
                      <a:r>
                        <a:rPr lang="zh-CN" altLang="en-US" sz="2400" b="1" kern="1200" dirty="0" smtClean="0">
                          <a:solidFill>
                            <a:srgbClr val="000099"/>
                          </a:solidFill>
                          <a:latin typeface="微软雅黑" panose="020B0503020204020204" charset="-122"/>
                          <a:ea typeface="微软雅黑" panose="020B0503020204020204" charset="-122"/>
                          <a:cs typeface="+mn-cs"/>
                        </a:rPr>
                        <a:t>学生指导与服务</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indent="0" eaLnBrk="1" hangingPunct="1">
                        <a:lnSpc>
                          <a:spcPct val="80000"/>
                        </a:lnSpc>
                        <a:spcBef>
                          <a:spcPts val="0"/>
                        </a:spcBef>
                        <a:spcAft>
                          <a:spcPts val="0"/>
                        </a:spcAft>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5.3 </a:t>
                      </a:r>
                      <a:r>
                        <a:rPr lang="zh-CN" altLang="en-US" sz="2400" b="1" kern="1200" dirty="0" smtClean="0">
                          <a:solidFill>
                            <a:srgbClr val="000099"/>
                          </a:solidFill>
                          <a:latin typeface="微软雅黑" panose="020B0503020204020204" charset="-122"/>
                          <a:ea typeface="微软雅黑" panose="020B0503020204020204" charset="-122"/>
                          <a:cs typeface="+mn-cs"/>
                        </a:rPr>
                        <a:t>学风与学习效果  </a:t>
                      </a:r>
                      <a:r>
                        <a:rPr lang="en-US" altLang="zh-C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8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5.4  </a:t>
                      </a:r>
                      <a:r>
                        <a:rPr lang="zh-CN" altLang="en-US" sz="2400" b="1" kern="1200" dirty="0" smtClean="0">
                          <a:solidFill>
                            <a:srgbClr val="000099"/>
                          </a:solidFill>
                          <a:latin typeface="微软雅黑" panose="020B0503020204020204" charset="-122"/>
                          <a:ea typeface="微软雅黑" panose="020B0503020204020204" charset="-122"/>
                          <a:cs typeface="+mn-cs"/>
                        </a:rPr>
                        <a:t>就业与发展</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0C7CCFF6-9B16-4B41-87AD-77F6EE0E6785}" type="slidenum">
              <a:rPr lang="zh-CN" altLang="en-US"/>
            </a:fld>
            <a:endParaRPr lang="zh-CN" altLang="en-US"/>
          </a:p>
        </p:txBody>
      </p:sp>
      <p:sp>
        <p:nvSpPr>
          <p:cNvPr id="43011" name="Rectangle 3"/>
          <p:cNvSpPr>
            <a:spLocks noGrp="1"/>
          </p:cNvSpPr>
          <p:nvPr>
            <p:ph type="body" idx="1"/>
          </p:nvPr>
        </p:nvSpPr>
        <p:spPr>
          <a:xfrm>
            <a:off x="457200" y="1220788"/>
            <a:ext cx="8229600" cy="4905375"/>
          </a:xfrm>
        </p:spPr>
        <p:txBody>
          <a:bodyPr/>
          <a:lstStyle/>
          <a:p>
            <a:pPr marL="360680" indent="-360680" eaLnBrk="1" hangingPunct="1">
              <a:lnSpc>
                <a:spcPct val="110000"/>
              </a:lnSpc>
              <a:buFont typeface="Arial" panose="020B0604020202020204" pitchFamily="34" charset="0"/>
              <a:buNone/>
            </a:pPr>
            <a:r>
              <a:rPr lang="zh-CN" altLang="en-US" sz="3600" b="1" dirty="0" smtClean="0"/>
              <a:t>要素</a:t>
            </a:r>
            <a:r>
              <a:rPr lang="en-US" altLang="zh-CN" sz="3600" b="1" dirty="0" smtClean="0"/>
              <a:t>1.</a:t>
            </a:r>
            <a:r>
              <a:rPr lang="zh-CN" altLang="en-US" sz="3600" b="1" dirty="0" smtClean="0"/>
              <a:t>招生及生源情况</a:t>
            </a:r>
            <a:endParaRPr lang="zh-CN" altLang="en-US" sz="3600" b="1" dirty="0" smtClean="0"/>
          </a:p>
          <a:p>
            <a:pPr marL="360680" indent="-360680" eaLnBrk="1" hangingPunct="1">
              <a:lnSpc>
                <a:spcPct val="110000"/>
              </a:lnSpc>
              <a:buFont typeface="Wingdings" panose="05000000000000000000" pitchFamily="2" charset="2"/>
              <a:buNone/>
            </a:pPr>
            <a:endParaRPr lang="en-US" altLang="zh-CN" dirty="0" smtClean="0"/>
          </a:p>
          <a:p>
            <a:pPr marL="360680" indent="-360680" eaLnBrk="1" hangingPunct="1">
              <a:lnSpc>
                <a:spcPct val="110000"/>
              </a:lnSpc>
              <a:buFont typeface="Wingdings" panose="05000000000000000000" pitchFamily="2" charset="2"/>
              <a:buNone/>
            </a:pPr>
            <a:endParaRPr lang="en-US" altLang="zh-CN" dirty="0" smtClean="0"/>
          </a:p>
          <a:p>
            <a:pPr marL="360680" indent="-360680" eaLnBrk="1" hangingPunct="1">
              <a:lnSpc>
                <a:spcPct val="110000"/>
              </a:lnSpc>
              <a:buFont typeface="Wingdings" panose="05000000000000000000" pitchFamily="2" charset="2"/>
              <a:buNone/>
            </a:pPr>
            <a:endParaRPr lang="zh-CN" altLang="en-US" dirty="0" smtClean="0"/>
          </a:p>
          <a:p>
            <a:pPr marL="360680" indent="-360680" eaLnBrk="1" hangingPunct="1">
              <a:lnSpc>
                <a:spcPct val="110000"/>
              </a:lnSpc>
              <a:buFont typeface="Wingdings" panose="05000000000000000000" pitchFamily="2" charset="2"/>
              <a:buChar char="Ø"/>
            </a:pPr>
            <a:r>
              <a:rPr lang="zh-CN" altLang="en-US" sz="2800" dirty="0" smtClean="0"/>
              <a:t>录取线、报到率、一志愿招考率能反映生源情况；</a:t>
            </a:r>
            <a:endParaRPr lang="zh-CN" altLang="en-US" sz="2800" dirty="0" smtClean="0"/>
          </a:p>
          <a:p>
            <a:pPr marL="360680" indent="-360680" eaLnBrk="1" hangingPunct="1">
              <a:lnSpc>
                <a:spcPct val="110000"/>
              </a:lnSpc>
              <a:buFont typeface="Wingdings" panose="05000000000000000000" pitchFamily="2" charset="2"/>
              <a:buChar char="Ø"/>
            </a:pPr>
            <a:r>
              <a:rPr lang="zh-CN" altLang="en-US" sz="2800" dirty="0" smtClean="0"/>
              <a:t>分析各专业的生源数量和质量，有利于推动专业建设和人才培养模式改革。</a:t>
            </a:r>
            <a:endParaRPr lang="en-US" altLang="zh-CN" sz="2800" dirty="0" smtClean="0"/>
          </a:p>
          <a:p>
            <a:pPr marL="360680" indent="360680" eaLnBrk="1" hangingPunct="1">
              <a:lnSpc>
                <a:spcPct val="110000"/>
              </a:lnSpc>
              <a:buNone/>
            </a:pPr>
            <a:r>
              <a:rPr lang="zh-CN" altLang="en-US" sz="2400" dirty="0" smtClean="0"/>
              <a:t>例，某大学分析出前</a:t>
            </a:r>
            <a:r>
              <a:rPr lang="en-US" altLang="zh-CN" sz="2400" dirty="0" smtClean="0"/>
              <a:t>20%</a:t>
            </a:r>
            <a:r>
              <a:rPr lang="zh-CN" altLang="en-US" sz="2400" dirty="0" smtClean="0"/>
              <a:t>生源录取分数高于后</a:t>
            </a:r>
            <a:r>
              <a:rPr lang="en-US" altLang="zh-CN" sz="2400" dirty="0" smtClean="0"/>
              <a:t>40%</a:t>
            </a:r>
            <a:r>
              <a:rPr lang="zh-CN" altLang="en-US" sz="2400" dirty="0" smtClean="0"/>
              <a:t>生源</a:t>
            </a:r>
            <a:r>
              <a:rPr lang="en-US" altLang="zh-CN" sz="2400" dirty="0" smtClean="0"/>
              <a:t>90</a:t>
            </a:r>
            <a:r>
              <a:rPr lang="zh-CN" altLang="en-US" sz="2400" dirty="0" smtClean="0"/>
              <a:t>分，由此推动了分流培养。</a:t>
            </a:r>
            <a:endParaRPr lang="zh-CN" altLang="en-US" sz="24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（五）学生发展</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595695" y="2033109"/>
          <a:ext cx="8125395" cy="1494420"/>
        </p:xfrm>
        <a:graphic>
          <a:graphicData uri="http://schemas.openxmlformats.org/drawingml/2006/table">
            <a:tbl>
              <a:tblPr/>
              <a:tblGrid>
                <a:gridCol w="2936175"/>
                <a:gridCol w="5189220"/>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5.1 </a:t>
                      </a:r>
                      <a:r>
                        <a:rPr lang="zh-CN" altLang="en-US" sz="2400" b="1" kern="1200" dirty="0" smtClean="0">
                          <a:solidFill>
                            <a:srgbClr val="000099"/>
                          </a:solidFill>
                          <a:latin typeface="微软雅黑" panose="020B0503020204020204" charset="-122"/>
                          <a:ea typeface="微软雅黑" panose="020B0503020204020204" charset="-122"/>
                          <a:cs typeface="+mn-cs"/>
                        </a:rPr>
                        <a:t>招生及生源情况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55600" indent="-35560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学校总体生源状况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各专业生源数量及特征</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p:cNvSpPr>
          <p:nvPr>
            <p:ph type="body" idx="1"/>
          </p:nvPr>
        </p:nvSpPr>
        <p:spPr>
          <a:xfrm>
            <a:off x="455613" y="1024890"/>
            <a:ext cx="8516937" cy="3867150"/>
          </a:xfrm>
          <a:noFill/>
        </p:spPr>
        <p:txBody>
          <a:bodyPr/>
          <a:lstStyle/>
          <a:p>
            <a:pPr marL="447675" indent="-447675" eaLnBrk="1" hangingPunct="1">
              <a:buFont typeface="Arial" panose="020B0604020202020204" pitchFamily="34" charset="0"/>
              <a:buNone/>
            </a:pPr>
            <a:r>
              <a:rPr lang="zh-CN" altLang="en-US" sz="3600" b="1" dirty="0" smtClean="0"/>
              <a:t>要素</a:t>
            </a:r>
            <a:r>
              <a:rPr lang="en-US" altLang="zh-CN" sz="3600" b="1" dirty="0" smtClean="0"/>
              <a:t>2.</a:t>
            </a:r>
            <a:r>
              <a:rPr lang="zh-CN" altLang="en-US" sz="3600" b="1" dirty="0" smtClean="0"/>
              <a:t>学生指导与服务</a:t>
            </a:r>
            <a:endParaRPr lang="zh-CN" altLang="en-US" sz="3600" b="1" dirty="0" smtClean="0"/>
          </a:p>
          <a:p>
            <a:pPr marL="447675" indent="-447675" eaLnBrk="1" hangingPunct="1">
              <a:spcBef>
                <a:spcPct val="10000"/>
              </a:spcBef>
              <a:buFont typeface="Wingdings" panose="05000000000000000000" pitchFamily="2" charset="2"/>
              <a:buNone/>
            </a:pPr>
            <a:endParaRPr lang="en-US" altLang="zh-CN" dirty="0" smtClean="0"/>
          </a:p>
          <a:p>
            <a:pPr marL="447675" indent="-447675" eaLnBrk="1" hangingPunct="1">
              <a:spcBef>
                <a:spcPct val="10000"/>
              </a:spcBef>
              <a:buFont typeface="Wingdings" panose="05000000000000000000" pitchFamily="2" charset="2"/>
              <a:buNone/>
            </a:pPr>
            <a:endParaRPr lang="en-US" altLang="zh-CN" dirty="0" smtClean="0"/>
          </a:p>
          <a:p>
            <a:pPr marL="447675" indent="-447675" eaLnBrk="1" hangingPunct="1">
              <a:spcBef>
                <a:spcPct val="10000"/>
              </a:spcBef>
              <a:buFont typeface="Wingdings" panose="05000000000000000000" pitchFamily="2" charset="2"/>
              <a:buNone/>
            </a:pPr>
            <a:endParaRPr lang="zh-CN" altLang="en-US" dirty="0" smtClean="0"/>
          </a:p>
          <a:p>
            <a:pPr marL="447675" indent="-447675" eaLnBrk="1" hangingPunct="1">
              <a:buFont typeface="Wingdings" panose="05000000000000000000" pitchFamily="2" charset="2"/>
              <a:buChar char="Ø"/>
            </a:pPr>
            <a:endParaRPr lang="en-US" altLang="zh-CN" sz="2800" dirty="0" smtClean="0"/>
          </a:p>
          <a:p>
            <a:pPr marL="447675" indent="-447675" eaLnBrk="1" hangingPunct="1">
              <a:lnSpc>
                <a:spcPts val="3200"/>
              </a:lnSpc>
              <a:spcBef>
                <a:spcPts val="0"/>
              </a:spcBef>
              <a:buFont typeface="Wingdings" panose="05000000000000000000" pitchFamily="2" charset="2"/>
              <a:buChar char="Ø"/>
            </a:pPr>
            <a:r>
              <a:rPr lang="zh-CN" altLang="en-US" sz="2400" dirty="0" smtClean="0"/>
              <a:t>优质的指导与服务体现了以学生为本的思想，指导与帮扶体系应建立；</a:t>
            </a:r>
            <a:r>
              <a:rPr lang="zh-CN" altLang="en-US" sz="2000" dirty="0" smtClean="0"/>
              <a:t>例，“</a:t>
            </a:r>
            <a:r>
              <a:rPr lang="zh-CN" altLang="en-US" sz="2000" dirty="0" smtClean="0">
                <a:solidFill>
                  <a:srgbClr val="FF0000"/>
                </a:solidFill>
              </a:rPr>
              <a:t>学生阳光服务平台”</a:t>
            </a:r>
            <a:endParaRPr lang="zh-CN" altLang="en-US" sz="2000" dirty="0" smtClean="0">
              <a:solidFill>
                <a:srgbClr val="FF0000"/>
              </a:solidFill>
            </a:endParaRPr>
          </a:p>
          <a:p>
            <a:pPr marL="447675" indent="-447675" eaLnBrk="1" hangingPunct="1">
              <a:lnSpc>
                <a:spcPts val="3200"/>
              </a:lnSpc>
              <a:buFont typeface="Wingdings" panose="05000000000000000000" pitchFamily="2" charset="2"/>
              <a:buChar char="Ø"/>
            </a:pPr>
            <a:r>
              <a:rPr lang="zh-CN" altLang="en-US" sz="2400" dirty="0" smtClean="0"/>
              <a:t>有鼓励广大教师积极参与学生指导的措施，形成师生交流沟通机制；</a:t>
            </a:r>
            <a:r>
              <a:rPr lang="zh-CN" altLang="en-US" sz="2000" dirty="0" smtClean="0"/>
              <a:t>例，深受学生欢迎的</a:t>
            </a:r>
            <a:r>
              <a:rPr lang="zh-CN" altLang="en-US" sz="2000" dirty="0" smtClean="0">
                <a:solidFill>
                  <a:srgbClr val="FF0000"/>
                </a:solidFill>
              </a:rPr>
              <a:t>高端班主任制度</a:t>
            </a:r>
            <a:endParaRPr lang="zh-CN" altLang="en-US" sz="2000" dirty="0" smtClean="0">
              <a:solidFill>
                <a:srgbClr val="FF0000"/>
              </a:solidFill>
            </a:endParaRPr>
          </a:p>
          <a:p>
            <a:pPr marL="447675" indent="-447675" eaLnBrk="1" hangingPunct="1">
              <a:lnSpc>
                <a:spcPts val="3200"/>
              </a:lnSpc>
              <a:buFont typeface="Wingdings" panose="05000000000000000000" pitchFamily="2" charset="2"/>
              <a:buChar char="Ø"/>
            </a:pPr>
            <a:r>
              <a:rPr lang="zh-CN" altLang="en-US" sz="2400" dirty="0" smtClean="0"/>
              <a:t>学生的评价是检验工作质量的重要依据。</a:t>
            </a:r>
            <a:endParaRPr lang="en-US" altLang="zh-CN" sz="2400" dirty="0" smtClean="0"/>
          </a:p>
          <a:p>
            <a:pPr marL="447675" indent="-447675" eaLnBrk="1" hangingPunct="1">
              <a:lnSpc>
                <a:spcPts val="3200"/>
              </a:lnSpc>
              <a:spcBef>
                <a:spcPts val="600"/>
              </a:spcBef>
              <a:buNone/>
            </a:pPr>
            <a:r>
              <a:rPr lang="zh-CN" altLang="en-US" sz="2400" dirty="0" smtClean="0"/>
              <a:t> </a:t>
            </a:r>
            <a:r>
              <a:rPr lang="zh-CN" altLang="en-US" sz="2000" dirty="0" smtClean="0"/>
              <a:t>例：某校连续三年调查并撰写“</a:t>
            </a:r>
            <a:r>
              <a:rPr lang="zh-CN" altLang="en-US" sz="2000" dirty="0" smtClean="0">
                <a:solidFill>
                  <a:srgbClr val="FF0000"/>
                </a:solidFill>
              </a:rPr>
              <a:t>本科生学习与发展调查报告”</a:t>
            </a:r>
            <a:endParaRPr lang="en-US" altLang="zh-CN" sz="2000" dirty="0" smtClean="0">
              <a:solidFill>
                <a:srgbClr val="FF0000"/>
              </a:solidFill>
            </a:endParaRPr>
          </a:p>
        </p:txBody>
      </p:sp>
      <p:sp>
        <p:nvSpPr>
          <p:cNvPr id="6" name="灯片编号占位符 5"/>
          <p:cNvSpPr>
            <a:spLocks noGrp="1"/>
          </p:cNvSpPr>
          <p:nvPr>
            <p:ph type="sldNum" sz="quarter" idx="12"/>
          </p:nvPr>
        </p:nvSpPr>
        <p:spPr/>
        <p:txBody>
          <a:bodyPr/>
          <a:lstStyle/>
          <a:p>
            <a:pPr>
              <a:defRPr/>
            </a:pPr>
            <a:fld id="{42F5863A-0384-4B5A-BF52-461D9DF0A4DC}" type="slidenum">
              <a:rPr lang="zh-CN" altLang="en-US"/>
            </a:fld>
            <a:endParaRPr lang="zh-CN" altLang="en-US"/>
          </a:p>
        </p:txBody>
      </p:sp>
      <p:sp>
        <p:nvSpPr>
          <p:cNvPr id="8"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（五）学生发展</a:t>
            </a:r>
            <a:endParaRPr lang="en-US" altLang="zh-CN" sz="3600" dirty="0" smtClean="0">
              <a:ea typeface="华文中宋" panose="02010600040101010101" pitchFamily="2" charset="-122"/>
            </a:endParaRPr>
          </a:p>
        </p:txBody>
      </p:sp>
      <p:graphicFrame>
        <p:nvGraphicFramePr>
          <p:cNvPr id="9" name="Group 22"/>
          <p:cNvGraphicFramePr>
            <a:graphicFrameLocks noGrp="1"/>
          </p:cNvGraphicFramePr>
          <p:nvPr/>
        </p:nvGraphicFramePr>
        <p:xfrm>
          <a:off x="538545" y="1724499"/>
          <a:ext cx="8125395" cy="1823292"/>
        </p:xfrm>
        <a:graphic>
          <a:graphicData uri="http://schemas.openxmlformats.org/drawingml/2006/table">
            <a:tbl>
              <a:tblPr/>
              <a:tblGrid>
                <a:gridCol w="2901885"/>
                <a:gridCol w="5223510"/>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5.2 </a:t>
                      </a:r>
                      <a:r>
                        <a:rPr lang="zh-CN" altLang="en-US" sz="2400" b="1" kern="1200" dirty="0" smtClean="0">
                          <a:solidFill>
                            <a:srgbClr val="000099"/>
                          </a:solidFill>
                          <a:latin typeface="微软雅黑" panose="020B0503020204020204" charset="-122"/>
                          <a:ea typeface="微软雅黑" panose="020B0503020204020204" charset="-122"/>
                          <a:cs typeface="+mn-cs"/>
                        </a:rPr>
                        <a:t>学生指导与服务</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defTabSz="914400" rtl="0" eaLnBrk="1" latinLnBrk="0" hangingPunct="1">
                        <a:lnSpc>
                          <a:spcPct val="6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学生指导与服务的内容及效果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学生指导与服务的组织与条件保障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a:t>
                      </a:r>
                      <a:r>
                        <a:rPr lang="zh-CN" altLang="en-US" sz="2400" b="1" kern="1200" dirty="0" smtClean="0">
                          <a:solidFill>
                            <a:srgbClr val="000099"/>
                          </a:solidFill>
                          <a:latin typeface="微软雅黑" panose="020B0503020204020204" charset="-122"/>
                          <a:ea typeface="微软雅黑" panose="020B0503020204020204" charset="-122"/>
                          <a:cs typeface="+mn-cs"/>
                        </a:rPr>
                        <a:t>学生对指导与服务的评价</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Rectangle 3"/>
          <p:cNvSpPr>
            <a:spLocks noGrp="1"/>
          </p:cNvSpPr>
          <p:nvPr>
            <p:ph type="body" idx="1"/>
          </p:nvPr>
        </p:nvSpPr>
        <p:spPr>
          <a:xfrm>
            <a:off x="455613" y="1070610"/>
            <a:ext cx="7886700" cy="3729990"/>
          </a:xfrm>
          <a:noFill/>
        </p:spPr>
        <p:txBody>
          <a:bodyPr/>
          <a:lstStyle/>
          <a:p>
            <a:pPr marL="360680" indent="-360680" eaLnBrk="1" hangingPunct="1">
              <a:buNone/>
            </a:pPr>
            <a:r>
              <a:rPr lang="zh-CN" altLang="en-US" sz="3600" b="1" dirty="0" smtClean="0"/>
              <a:t>要素</a:t>
            </a:r>
            <a:r>
              <a:rPr lang="en-US" altLang="zh-CN" sz="3600" b="1" dirty="0" smtClean="0"/>
              <a:t>3.</a:t>
            </a:r>
            <a:r>
              <a:rPr lang="zh-CN" altLang="en-US" sz="3600" b="1" dirty="0" smtClean="0"/>
              <a:t>学风与学习效果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zh-CN" altLang="en-US" sz="3600" b="1" dirty="0" smtClean="0"/>
          </a:p>
          <a:p>
            <a:pPr marL="360680" indent="-360680" eaLnBrk="1" hangingPunct="1">
              <a:buFont typeface="Wingdings" panose="05000000000000000000" pitchFamily="2" charset="2"/>
              <a:buNone/>
            </a:pPr>
            <a:endParaRPr lang="en-US" altLang="zh-CN" sz="2800" dirty="0" smtClean="0"/>
          </a:p>
          <a:p>
            <a:pPr marL="360680" indent="-360680" eaLnBrk="1" hangingPunct="1">
              <a:buFont typeface="Wingdings" panose="05000000000000000000" pitchFamily="2" charset="2"/>
              <a:buNone/>
            </a:pPr>
            <a:endParaRPr lang="en-US" altLang="zh-CN" sz="2800" dirty="0" smtClean="0"/>
          </a:p>
          <a:p>
            <a:pPr marL="360680" indent="-360680" eaLnBrk="1" hangingPunct="1">
              <a:buFont typeface="Wingdings" panose="05000000000000000000" pitchFamily="2" charset="2"/>
              <a:buNone/>
            </a:pPr>
            <a:endParaRPr lang="en-US" altLang="zh-CN" sz="2800" dirty="0" smtClean="0"/>
          </a:p>
          <a:p>
            <a:pPr marL="360680" indent="-360680" eaLnBrk="1" hangingPunct="1">
              <a:buFont typeface="Wingdings" panose="05000000000000000000" pitchFamily="2" charset="2"/>
              <a:buNone/>
            </a:pPr>
            <a:r>
              <a:rPr lang="zh-CN" altLang="en-US" sz="2800" dirty="0" smtClean="0"/>
              <a:t> </a:t>
            </a:r>
            <a:endParaRPr lang="zh-CN" altLang="en-US" sz="2800" dirty="0" smtClean="0"/>
          </a:p>
          <a:p>
            <a:pPr marL="360680" indent="-360680" eaLnBrk="1" hangingPunct="1">
              <a:spcBef>
                <a:spcPts val="0"/>
              </a:spcBef>
              <a:buFont typeface="Wingdings" panose="05000000000000000000" pitchFamily="2" charset="2"/>
              <a:buChar char="Ø"/>
            </a:pPr>
            <a:endParaRPr lang="en-US" altLang="zh-CN" sz="2400" dirty="0" smtClean="0"/>
          </a:p>
          <a:p>
            <a:pPr marL="360680" indent="-360680" eaLnBrk="1" hangingPunct="1">
              <a:lnSpc>
                <a:spcPct val="110000"/>
              </a:lnSpc>
              <a:spcBef>
                <a:spcPts val="600"/>
              </a:spcBef>
              <a:buFont typeface="Wingdings" panose="05000000000000000000" pitchFamily="2" charset="2"/>
              <a:buChar char="Ø"/>
            </a:pPr>
            <a:r>
              <a:rPr lang="zh-CN" altLang="en-US" sz="2400" dirty="0" smtClean="0"/>
              <a:t>学风可以在课堂教学、实验实习、毕业设计、考风考纪方面体现出来；</a:t>
            </a:r>
            <a:endParaRPr lang="en-US" altLang="zh-CN" sz="2400" dirty="0" smtClean="0"/>
          </a:p>
          <a:p>
            <a:pPr marL="360680" indent="-360680" eaLnBrk="1" hangingPunct="1">
              <a:lnSpc>
                <a:spcPct val="110000"/>
              </a:lnSpc>
              <a:spcBef>
                <a:spcPts val="600"/>
              </a:spcBef>
              <a:buNone/>
            </a:pPr>
            <a:r>
              <a:rPr lang="zh-CN" altLang="en-US"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思考：如何调动多数学生的积极性，促进学风建设？</a:t>
            </a:r>
            <a:endParaRPr lang="en-US" altLang="zh-CN"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360680" indent="-360680" eaLnBrk="1" hangingPunct="1">
              <a:lnSpc>
                <a:spcPct val="110000"/>
              </a:lnSpc>
              <a:spcBef>
                <a:spcPts val="600"/>
              </a:spcBef>
              <a:buNone/>
            </a:pPr>
            <a:r>
              <a:rPr lang="zh-CN" altLang="en-US" sz="24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途径：</a:t>
            </a:r>
            <a:r>
              <a:rPr lang="zh-CN" altLang="en-US" sz="2400" dirty="0" smtClean="0"/>
              <a:t>引导自律、规范管理、严谨治学，多元智能，分流培养、搭建平台</a:t>
            </a:r>
            <a:r>
              <a:rPr lang="en-US" altLang="zh-CN" sz="2400" dirty="0" smtClean="0"/>
              <a:t>…….</a:t>
            </a:r>
            <a:endParaRPr lang="zh-CN" altLang="en-US" sz="2400" dirty="0" smtClean="0"/>
          </a:p>
          <a:p>
            <a:pPr marL="360680" indent="-360680" eaLnBrk="1" hangingPunct="1">
              <a:lnSpc>
                <a:spcPct val="110000"/>
              </a:lnSpc>
              <a:spcBef>
                <a:spcPts val="600"/>
              </a:spcBef>
              <a:buFont typeface="Wingdings" panose="05000000000000000000" pitchFamily="2" charset="2"/>
              <a:buChar char="Ø"/>
            </a:pPr>
            <a:endParaRPr lang="zh-CN" altLang="en-US" sz="2000" dirty="0" smtClean="0"/>
          </a:p>
        </p:txBody>
      </p:sp>
      <p:sp>
        <p:nvSpPr>
          <p:cNvPr id="7" name="灯片编号占位符 5"/>
          <p:cNvSpPr>
            <a:spLocks noGrp="1"/>
          </p:cNvSpPr>
          <p:nvPr>
            <p:ph type="sldNum" sz="quarter" idx="12"/>
          </p:nvPr>
        </p:nvSpPr>
        <p:spPr/>
        <p:txBody>
          <a:bodyPr/>
          <a:lstStyle/>
          <a:p>
            <a:pPr>
              <a:defRPr/>
            </a:pPr>
            <a:fld id="{A2439D9D-19AA-4B5F-A1C9-6B39CD2350C6}" type="slidenum">
              <a:rPr lang="zh-CN" altLang="en-US"/>
            </a:fld>
            <a:endParaRPr lang="zh-CN" altLang="en-US"/>
          </a:p>
        </p:txBody>
      </p:sp>
      <p:sp>
        <p:nvSpPr>
          <p:cNvPr id="9"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（五）学生发展</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572835" y="1793079"/>
          <a:ext cx="8125395" cy="2241630"/>
        </p:xfrm>
        <a:graphic>
          <a:graphicData uri="http://schemas.openxmlformats.org/drawingml/2006/table">
            <a:tbl>
              <a:tblPr/>
              <a:tblGrid>
                <a:gridCol w="2901885"/>
                <a:gridCol w="5223510"/>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5.3 </a:t>
                      </a:r>
                      <a:r>
                        <a:rPr lang="zh-CN" altLang="en-US" sz="2400" b="1" kern="1200" dirty="0" smtClean="0">
                          <a:solidFill>
                            <a:srgbClr val="000099"/>
                          </a:solidFill>
                          <a:latin typeface="微软雅黑" panose="020B0503020204020204" charset="-122"/>
                          <a:ea typeface="微软雅黑" panose="020B0503020204020204" charset="-122"/>
                          <a:cs typeface="+mn-cs"/>
                        </a:rPr>
                        <a:t>学风与学习效果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defTabSz="914400" rtl="0" eaLnBrk="1" latinLnBrk="0"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学风建设的措施与效果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学生学业成绩及综合素质表现</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360680" indent="-36068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a:t>
                      </a:r>
                      <a:r>
                        <a:rPr lang="zh-CN" altLang="en-US" sz="2400" b="1" kern="1200" dirty="0" smtClean="0">
                          <a:solidFill>
                            <a:srgbClr val="000099"/>
                          </a:solidFill>
                          <a:latin typeface="微软雅黑" panose="020B0503020204020204" charset="-122"/>
                          <a:ea typeface="微软雅黑" panose="020B0503020204020204" charset="-122"/>
                          <a:cs typeface="+mn-cs"/>
                        </a:rPr>
                        <a:t>学生对自我学习与成长的满意度</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6F3D553E-8E57-4E00-915F-A2F32BF169D2}" type="slidenum">
              <a:rPr lang="zh-CN" altLang="en-US"/>
            </a:fld>
            <a:endParaRPr lang="zh-CN" altLang="en-US"/>
          </a:p>
        </p:txBody>
      </p:sp>
      <p:sp>
        <p:nvSpPr>
          <p:cNvPr id="46083" name="Rectangle 3"/>
          <p:cNvSpPr>
            <a:spLocks noGrp="1"/>
          </p:cNvSpPr>
          <p:nvPr>
            <p:ph type="body" idx="1"/>
          </p:nvPr>
        </p:nvSpPr>
        <p:spPr>
          <a:xfrm>
            <a:off x="457200" y="1220153"/>
            <a:ext cx="8229600" cy="4711700"/>
          </a:xfrm>
        </p:spPr>
        <p:txBody>
          <a:bodyPr/>
          <a:lstStyle/>
          <a:p>
            <a:pPr marL="360680" indent="-360680" eaLnBrk="1" hangingPunct="1">
              <a:lnSpc>
                <a:spcPct val="150000"/>
              </a:lnSpc>
              <a:spcBef>
                <a:spcPts val="0"/>
              </a:spcBef>
              <a:buFont typeface="Wingdings" panose="05000000000000000000" pitchFamily="2" charset="2"/>
              <a:buChar char="Ø"/>
            </a:pPr>
            <a:r>
              <a:rPr lang="zh-CN" altLang="en-US" sz="2800" dirty="0" smtClean="0"/>
              <a:t>学业成绩和综合素质应包括德、智、体、美几个</a:t>
            </a:r>
            <a:endParaRPr lang="en-US" altLang="zh-CN" sz="2800" dirty="0" smtClean="0"/>
          </a:p>
          <a:p>
            <a:pPr marL="360680" indent="-360680" eaLnBrk="1" hangingPunct="1">
              <a:spcBef>
                <a:spcPts val="0"/>
              </a:spcBef>
              <a:buNone/>
            </a:pPr>
            <a:r>
              <a:rPr lang="en-US" altLang="zh-CN" sz="2800" dirty="0" smtClean="0"/>
              <a:t>     </a:t>
            </a:r>
            <a:r>
              <a:rPr lang="zh-CN" altLang="en-US" sz="2800" dirty="0" smtClean="0"/>
              <a:t>方面，</a:t>
            </a:r>
            <a:r>
              <a:rPr lang="zh-CN" altLang="en-US" sz="2800" dirty="0" smtClean="0">
                <a:solidFill>
                  <a:srgbClr val="FF0000"/>
                </a:solidFill>
              </a:rPr>
              <a:t>重点看培养方案的达成度和学生满意度</a:t>
            </a:r>
            <a:r>
              <a:rPr lang="zh-CN" altLang="en-US" sz="2800" dirty="0" smtClean="0"/>
              <a:t>。</a:t>
            </a:r>
            <a:endParaRPr lang="en-US" altLang="zh-CN" sz="2800" dirty="0" smtClean="0"/>
          </a:p>
          <a:p>
            <a:pPr marL="760730" lvl="1" indent="-360680" eaLnBrk="1" hangingPunct="1">
              <a:spcBef>
                <a:spcPts val="1200"/>
              </a:spcBef>
              <a:buNone/>
            </a:pPr>
            <a:r>
              <a:rPr lang="zh-CN" altLang="en-US" sz="2400" dirty="0" smtClean="0"/>
              <a:t>德育：创新形式，丰富内容，重点看针对性和实效性；</a:t>
            </a:r>
            <a:endParaRPr lang="zh-CN" altLang="en-US" sz="2400" dirty="0" smtClean="0"/>
          </a:p>
          <a:p>
            <a:pPr marL="760730" lvl="1" indent="-360680" eaLnBrk="1" hangingPunct="1">
              <a:buNone/>
            </a:pPr>
            <a:r>
              <a:rPr lang="zh-CN" altLang="en-US" sz="2400" dirty="0" smtClean="0"/>
              <a:t>智育：主要由专业培养方案来检验；</a:t>
            </a:r>
            <a:endParaRPr lang="zh-CN" altLang="en-US" sz="2400" dirty="0" smtClean="0"/>
          </a:p>
          <a:p>
            <a:pPr marL="760730" lvl="1" indent="-360680" eaLnBrk="1" hangingPunct="1">
              <a:buNone/>
            </a:pPr>
            <a:r>
              <a:rPr lang="zh-CN" altLang="en-US" sz="2400" dirty="0" smtClean="0"/>
              <a:t>体育：教育方式可以因校制宜，达到</a:t>
            </a:r>
            <a:r>
              <a:rPr lang="en-US" altLang="zh-CN" sz="2400" dirty="0" smtClean="0"/>
              <a:t>《</a:t>
            </a:r>
            <a:r>
              <a:rPr lang="zh-CN" altLang="en-US" sz="2400" dirty="0" smtClean="0"/>
              <a:t>国家大学生体质</a:t>
            </a:r>
            <a:endParaRPr lang="en-US" altLang="zh-CN" sz="2400" dirty="0" smtClean="0"/>
          </a:p>
          <a:p>
            <a:pPr marL="760730" lvl="1" indent="-360680" eaLnBrk="1" hangingPunct="1">
              <a:spcBef>
                <a:spcPts val="0"/>
              </a:spcBef>
              <a:buNone/>
            </a:pPr>
            <a:r>
              <a:rPr lang="en-US" altLang="zh-CN" sz="2400" dirty="0" smtClean="0"/>
              <a:t>             </a:t>
            </a:r>
            <a:r>
              <a:rPr lang="zh-CN" altLang="en-US" sz="2400" dirty="0" smtClean="0"/>
              <a:t>健康标准</a:t>
            </a:r>
            <a:r>
              <a:rPr lang="en-US" altLang="zh-CN" sz="2400" dirty="0" smtClean="0"/>
              <a:t>》 </a:t>
            </a:r>
            <a:r>
              <a:rPr lang="zh-CN" altLang="en-US" sz="2400" dirty="0" smtClean="0"/>
              <a:t>；</a:t>
            </a:r>
            <a:endParaRPr lang="zh-CN" altLang="en-US" sz="2400" dirty="0" smtClean="0"/>
          </a:p>
          <a:p>
            <a:pPr marL="760730" lvl="1" indent="-360680" eaLnBrk="1" hangingPunct="1">
              <a:buNone/>
            </a:pPr>
            <a:r>
              <a:rPr lang="zh-CN" altLang="en-US" sz="2400" dirty="0" smtClean="0"/>
              <a:t>美育：关注学生的受益面。</a:t>
            </a:r>
            <a:endParaRPr lang="en-US" altLang="zh-CN" sz="2400" dirty="0" smtClean="0"/>
          </a:p>
          <a:p>
            <a:pPr marL="360680" indent="-360680" eaLnBrk="1" hangingPunct="1">
              <a:lnSpc>
                <a:spcPct val="150000"/>
              </a:lnSpc>
              <a:spcBef>
                <a:spcPts val="600"/>
              </a:spcBef>
              <a:buFont typeface="Wingdings" panose="05000000000000000000" pitchFamily="2" charset="2"/>
              <a:buChar char="Ø"/>
            </a:pPr>
            <a:r>
              <a:rPr lang="zh-CN" altLang="en-US" sz="2400" dirty="0" smtClean="0"/>
              <a:t>  </a:t>
            </a:r>
            <a:r>
              <a:rPr lang="zh-CN" altLang="en-US" sz="2800" dirty="0" smtClean="0"/>
              <a:t>定期开展在校学生和毕业生的跟踪评价，形成</a:t>
            </a:r>
            <a:endParaRPr lang="en-US" altLang="zh-CN" sz="2800" dirty="0" smtClean="0"/>
          </a:p>
          <a:p>
            <a:pPr marL="360680" indent="-360680" eaLnBrk="1" hangingPunct="1">
              <a:spcBef>
                <a:spcPts val="0"/>
              </a:spcBef>
              <a:buNone/>
            </a:pPr>
            <a:r>
              <a:rPr lang="en-US" altLang="zh-CN" sz="2800" dirty="0" smtClean="0"/>
              <a:t>      </a:t>
            </a:r>
            <a:r>
              <a:rPr lang="zh-CN" altLang="en-US" sz="2800" dirty="0" smtClean="0"/>
              <a:t>分析报告</a:t>
            </a:r>
            <a:r>
              <a:rPr lang="zh-CN" altLang="en-US" sz="2400" dirty="0" smtClean="0"/>
              <a:t>。</a:t>
            </a:r>
            <a:endParaRPr lang="zh-CN" altLang="en-US" sz="24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（五）学生发展</a:t>
            </a:r>
            <a:endParaRPr lang="en-US" altLang="zh-CN" sz="36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EB22A909-B010-418A-BAB4-3E1B670F3576}" type="slidenum">
              <a:rPr lang="zh-CN" altLang="en-US"/>
            </a:fld>
            <a:endParaRPr lang="zh-CN" altLang="en-US"/>
          </a:p>
        </p:txBody>
      </p:sp>
      <p:sp>
        <p:nvSpPr>
          <p:cNvPr id="47107" name="Rectangle 3"/>
          <p:cNvSpPr>
            <a:spLocks noGrp="1"/>
          </p:cNvSpPr>
          <p:nvPr>
            <p:ph type="body" idx="1"/>
          </p:nvPr>
        </p:nvSpPr>
        <p:spPr>
          <a:xfrm>
            <a:off x="457200" y="1201738"/>
            <a:ext cx="8356600" cy="4924425"/>
          </a:xfrm>
        </p:spPr>
        <p:txBody>
          <a:bodyPr/>
          <a:lstStyle/>
          <a:p>
            <a:pPr marL="447675" indent="-447675" eaLnBrk="1" hangingPunct="1">
              <a:buFont typeface="Arial" panose="020B0604020202020204" pitchFamily="34" charset="0"/>
              <a:buNone/>
            </a:pPr>
            <a:r>
              <a:rPr lang="zh-CN" altLang="en-US" sz="3600" b="1" dirty="0" smtClean="0"/>
              <a:t>要素</a:t>
            </a:r>
            <a:r>
              <a:rPr lang="en-US" altLang="zh-CN" sz="3600" b="1" dirty="0" smtClean="0"/>
              <a:t>4.</a:t>
            </a:r>
            <a:r>
              <a:rPr lang="zh-CN" altLang="en-US" sz="3600" b="1" dirty="0" smtClean="0"/>
              <a:t>就业与发展</a:t>
            </a:r>
            <a:endParaRPr lang="zh-CN" altLang="en-US" sz="3600" b="1" dirty="0" smtClean="0"/>
          </a:p>
          <a:p>
            <a:pPr marL="447675" indent="-447675" eaLnBrk="1" hangingPunct="1">
              <a:buFont typeface="Wingdings" panose="05000000000000000000" pitchFamily="2" charset="2"/>
              <a:buNone/>
            </a:pPr>
            <a:endParaRPr lang="en-US" altLang="zh-CN" dirty="0" smtClean="0"/>
          </a:p>
          <a:p>
            <a:pPr marL="447675" indent="-447675" eaLnBrk="1" hangingPunct="1">
              <a:buFont typeface="Wingdings" panose="05000000000000000000" pitchFamily="2" charset="2"/>
              <a:buChar char="Ø"/>
            </a:pPr>
            <a:endParaRPr lang="en-US" altLang="zh-CN" sz="2800" dirty="0" smtClean="0"/>
          </a:p>
          <a:p>
            <a:pPr marL="447675" indent="-447675" eaLnBrk="1" hangingPunct="1">
              <a:buFont typeface="Wingdings" panose="05000000000000000000" pitchFamily="2" charset="2"/>
              <a:buChar char="Ø"/>
            </a:pPr>
            <a:endParaRPr lang="en-US" altLang="zh-CN" sz="2800" dirty="0" smtClean="0"/>
          </a:p>
          <a:p>
            <a:pPr marL="447675" indent="-447675" eaLnBrk="1" hangingPunct="1">
              <a:lnSpc>
                <a:spcPct val="110000"/>
              </a:lnSpc>
              <a:spcBef>
                <a:spcPts val="1200"/>
              </a:spcBef>
              <a:buFont typeface="Wingdings" panose="05000000000000000000" pitchFamily="2" charset="2"/>
              <a:buChar char="Ø"/>
            </a:pPr>
            <a:r>
              <a:rPr lang="zh-CN" altLang="en-US" sz="2800" dirty="0" smtClean="0"/>
              <a:t>多数学生就业面向与培养目标的符合度；</a:t>
            </a:r>
            <a:endParaRPr lang="zh-CN" altLang="en-US" sz="2800" dirty="0" smtClean="0"/>
          </a:p>
          <a:p>
            <a:pPr marL="447675" indent="-447675" eaLnBrk="1" hangingPunct="1">
              <a:lnSpc>
                <a:spcPct val="110000"/>
              </a:lnSpc>
              <a:spcBef>
                <a:spcPts val="1200"/>
              </a:spcBef>
              <a:buFont typeface="Wingdings" panose="05000000000000000000" pitchFamily="2" charset="2"/>
              <a:buChar char="Ø"/>
            </a:pPr>
            <a:r>
              <a:rPr lang="zh-CN" altLang="en-US" sz="2800" dirty="0" smtClean="0"/>
              <a:t>毕业生就业方式分布：签约、升学、灵活就业等；</a:t>
            </a:r>
            <a:endParaRPr lang="zh-CN" altLang="en-US" sz="2800" dirty="0" smtClean="0"/>
          </a:p>
          <a:p>
            <a:pPr marL="447675" indent="-447675" eaLnBrk="1" hangingPunct="1">
              <a:lnSpc>
                <a:spcPct val="110000"/>
              </a:lnSpc>
              <a:spcBef>
                <a:spcPts val="1200"/>
              </a:spcBef>
              <a:buFont typeface="Wingdings" panose="05000000000000000000" pitchFamily="2" charset="2"/>
              <a:buChar char="Ø"/>
            </a:pPr>
            <a:r>
              <a:rPr lang="zh-CN" altLang="en-US" sz="2800" dirty="0" smtClean="0"/>
              <a:t>用人单位对毕业生的评价（专业对口，工作态度、工作能力、发展水平等）。</a:t>
            </a:r>
            <a:endParaRPr lang="en-US" altLang="zh-CN" sz="2800" dirty="0" smtClean="0"/>
          </a:p>
          <a:p>
            <a:pPr marL="447675" indent="-447675" eaLnBrk="1" hangingPunct="1">
              <a:lnSpc>
                <a:spcPct val="110000"/>
              </a:lnSpc>
              <a:spcBef>
                <a:spcPts val="1200"/>
              </a:spcBef>
              <a:buFont typeface="Wingdings" panose="05000000000000000000" pitchFamily="2" charset="2"/>
              <a:buChar char="Ø"/>
            </a:pPr>
            <a:r>
              <a:rPr lang="zh-CN" altLang="en-US" sz="2800" dirty="0" smtClean="0"/>
              <a:t>关注创新创业教育的政策措施和实际效果</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（五）学生发展</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652845" y="1987389"/>
          <a:ext cx="8125395" cy="1494420"/>
        </p:xfrm>
        <a:graphic>
          <a:graphicData uri="http://schemas.openxmlformats.org/drawingml/2006/table">
            <a:tbl>
              <a:tblPr/>
              <a:tblGrid>
                <a:gridCol w="2901885"/>
                <a:gridCol w="5223510"/>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5.4 </a:t>
                      </a:r>
                      <a:r>
                        <a:rPr lang="zh-CN" altLang="en-US" sz="2400" b="1" kern="1200" dirty="0" smtClean="0">
                          <a:solidFill>
                            <a:srgbClr val="000099"/>
                          </a:solidFill>
                          <a:latin typeface="微软雅黑" panose="020B0503020204020204" charset="-122"/>
                          <a:ea typeface="微软雅黑" panose="020B0503020204020204" charset="-122"/>
                          <a:cs typeface="+mn-cs"/>
                        </a:rPr>
                        <a:t>就业与发展</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algn="l" defTabSz="914400" rtl="0" eaLnBrk="1" latinLnBrk="0"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毕业生就业率与职业发展情况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360680" indent="-36068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用人单位对毕业生评价</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41940E75-AE82-4D95-977B-361AFD8AAC0F}" type="slidenum">
              <a:rPr lang="zh-CN" altLang="en-US" smtClean="0"/>
            </a:fld>
            <a:endParaRPr lang="zh-CN" altLang="en-US" dirty="0"/>
          </a:p>
        </p:txBody>
      </p:sp>
      <p:sp>
        <p:nvSpPr>
          <p:cNvPr id="6" name="内容占位符 3"/>
          <p:cNvSpPr txBox="1"/>
          <p:nvPr/>
        </p:nvSpPr>
        <p:spPr>
          <a:xfrm>
            <a:off x="411683" y="1274949"/>
            <a:ext cx="8324850" cy="4725801"/>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Tx/>
              <a:buSzTx/>
              <a:defRPr/>
            </a:pP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1</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、高等教育概况（截止</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2016</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年底）</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eaLnBrk="0" hangingPunct="0">
              <a:spcBef>
                <a:spcPct val="20000"/>
              </a:spcBef>
              <a:buFont typeface="Arial" panose="020B0604020202020204" pitchFamily="34" charset="0"/>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学校</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2880</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所，本科</a:t>
            </a:r>
            <a:r>
              <a:rPr lang="en-US" altLang="zh-CN" sz="2800" kern="0" dirty="0" smtClean="0">
                <a:latin typeface="+mn-lt"/>
                <a:ea typeface="+mn-ea"/>
              </a:rPr>
              <a:t>971+</a:t>
            </a:r>
            <a:r>
              <a:rPr lang="zh-CN" altLang="en-US" sz="2800" kern="0" dirty="0" smtClean="0">
                <a:latin typeface="+mn-lt"/>
                <a:ea typeface="+mn-ea"/>
              </a:rPr>
              <a:t>独立</a:t>
            </a:r>
            <a:r>
              <a:rPr lang="en-US" altLang="zh-CN" sz="2800" kern="0" dirty="0" smtClean="0">
                <a:latin typeface="+mn-lt"/>
                <a:ea typeface="+mn-ea"/>
              </a:rPr>
              <a:t>266</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，专</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1359</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，成</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284</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民办</a:t>
            </a:r>
            <a:r>
              <a:rPr lang="zh-CN" altLang="en-US" sz="2800" kern="0" dirty="0" smtClean="0">
                <a:latin typeface="+mn-lt"/>
                <a:ea typeface="+mn-ea"/>
              </a:rPr>
              <a:t>高校</a:t>
            </a:r>
            <a:r>
              <a:rPr lang="en-US" altLang="zh-CN" sz="2800" kern="0" dirty="0" smtClean="0">
                <a:latin typeface="+mn-lt"/>
                <a:ea typeface="+mn-ea"/>
              </a:rPr>
              <a:t>742</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所（含独立学院</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266</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eaLnBrk="0" hangingPunct="0">
              <a:spcBef>
                <a:spcPct val="20000"/>
              </a:spcBef>
              <a:buFont typeface="Arial" panose="020B0604020202020204" pitchFamily="34" charset="0"/>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校均规模：本科</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14532</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，专科</a:t>
            </a:r>
            <a:r>
              <a:rPr lang="en-US" altLang="zh-CN" sz="2800" kern="0" dirty="0" smtClean="0">
                <a:latin typeface="+mn-lt"/>
                <a:ea typeface="+mn-ea"/>
              </a:rPr>
              <a:t>6528</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eaLnBrk="0" hangingPunct="0">
              <a:spcBef>
                <a:spcPct val="20000"/>
              </a:spcBef>
              <a:buFont typeface="Arial" panose="020B0604020202020204" pitchFamily="34" charset="0"/>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在校博士生</a:t>
            </a:r>
            <a:r>
              <a:rPr lang="en-US" altLang="zh-CN" sz="2800" kern="0" dirty="0" smtClean="0">
                <a:latin typeface="+mn-lt"/>
                <a:ea typeface="+mn-ea"/>
              </a:rPr>
              <a:t>34.2</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万，在校硕士生</a:t>
            </a:r>
            <a:r>
              <a:rPr lang="en-US" altLang="zh-CN" sz="2800" kern="0" dirty="0" smtClean="0">
                <a:latin typeface="+mn-lt"/>
                <a:ea typeface="+mn-ea"/>
              </a:rPr>
              <a:t>163.9</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万</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eaLnBrk="0" hangingPunct="0">
              <a:spcBef>
                <a:spcPct val="20000"/>
              </a:spcBef>
              <a:buFont typeface="Arial" panose="020B0604020202020204" pitchFamily="34" charset="0"/>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在校本科生</a:t>
            </a:r>
            <a:r>
              <a:rPr lang="en-US" altLang="zh-CN" sz="2800" kern="0" dirty="0" smtClean="0">
                <a:latin typeface="+mn-lt"/>
                <a:ea typeface="+mn-ea"/>
              </a:rPr>
              <a:t>3280.23</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万，</a:t>
            </a:r>
            <a:r>
              <a:rPr lang="zh-CN" altLang="en-US" sz="2800" kern="0" dirty="0" smtClean="0">
                <a:latin typeface="+mn-lt"/>
                <a:ea typeface="+mn-ea"/>
              </a:rPr>
              <a:t>比上一年增加</a:t>
            </a:r>
            <a:r>
              <a:rPr lang="en-US" altLang="zh-CN" sz="2800" kern="0" dirty="0" smtClean="0">
                <a:latin typeface="+mn-lt"/>
                <a:ea typeface="+mn-ea"/>
              </a:rPr>
              <a:t>19</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万</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lvl="0" indent="-342900" algn="l" eaLnBrk="0" hangingPunct="0">
              <a:spcBef>
                <a:spcPct val="20000"/>
              </a:spcBef>
              <a:buFont typeface="Arial" panose="020B0604020202020204" pitchFamily="34" charset="0"/>
              <a:buChar char="•"/>
              <a:defRPr/>
            </a:pPr>
            <a:r>
              <a:rPr lang="zh-CN" altLang="en-US" sz="2800" kern="0" dirty="0" smtClean="0">
                <a:latin typeface="+mn-lt"/>
                <a:ea typeface="+mn-ea"/>
              </a:rPr>
              <a:t>生师比：普通本科高校</a:t>
            </a:r>
            <a:r>
              <a:rPr lang="en-US" altLang="zh-CN" sz="2800" kern="0" dirty="0" smtClean="0">
                <a:latin typeface="+mn-lt"/>
                <a:ea typeface="+mn-ea"/>
              </a:rPr>
              <a:t>17.69:1</a:t>
            </a:r>
            <a:r>
              <a:rPr lang="zh-CN" altLang="en-US" sz="2800" kern="0" dirty="0" smtClean="0">
                <a:latin typeface="+mn-lt"/>
                <a:ea typeface="+mn-ea"/>
              </a:rPr>
              <a:t>；高职</a:t>
            </a:r>
            <a:r>
              <a:rPr lang="en-US" altLang="zh-CN" sz="2800" kern="0" dirty="0" smtClean="0">
                <a:latin typeface="+mn-lt"/>
                <a:ea typeface="+mn-ea"/>
              </a:rPr>
              <a:t>17.98:1</a:t>
            </a:r>
            <a:endParaRPr lang="en-US" altLang="zh-CN" sz="2800" kern="0" dirty="0" smtClean="0">
              <a:latin typeface="+mn-lt"/>
              <a:ea typeface="+mn-ea"/>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毛入学率达到</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42.7%</a:t>
            </a: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defRPr/>
            </a:pPr>
            <a:r>
              <a:rPr lang="zh-CN" altLang="en-US" sz="2800" b="1" dirty="0" smtClean="0">
                <a:solidFill>
                  <a:srgbClr val="FF0000"/>
                </a:solidFill>
                <a:latin typeface="华文中宋" panose="02010600040101010101" pitchFamily="2" charset="-122"/>
                <a:ea typeface="+mn-ea"/>
              </a:rPr>
              <a:t>中国已经成为高等教育规模第一大国！</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世界每</a:t>
            </a: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5</a:t>
            </a:r>
            <a:r>
              <a:rPr kumimoji="0" lang="zh-CN" altLang="en-US" sz="2800" b="0" i="0" u="none" strike="noStrike" kern="0" cap="none" spc="0" normalizeH="0" baseline="0" noProof="0" dirty="0" smtClean="0">
                <a:ln>
                  <a:noFill/>
                </a:ln>
                <a:solidFill>
                  <a:schemeClr val="tx1"/>
                </a:solidFill>
                <a:effectLst/>
                <a:uLnTx/>
                <a:uFillTx/>
                <a:latin typeface="+mn-lt"/>
                <a:ea typeface="+mn-ea"/>
                <a:cs typeface="+mn-cs"/>
              </a:rPr>
              <a:t>名大学生中就有一位在中国学习。</a:t>
            </a:r>
            <a:endParaRPr kumimoji="0" lang="zh-CN" alt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7" name="标题 1"/>
          <p:cNvSpPr>
            <a:spLocks noGrp="1"/>
          </p:cNvSpPr>
          <p:nvPr>
            <p:ph type="title"/>
          </p:nvPr>
        </p:nvSpPr>
        <p:spPr>
          <a:xfrm>
            <a:off x="271466" y="-171456"/>
            <a:ext cx="8229600" cy="1143000"/>
          </a:xfrm>
        </p:spPr>
        <p:txBody>
          <a:bodyPr/>
          <a:lstStyle/>
          <a:p>
            <a:pPr eaLnBrk="1" hangingPunct="1">
              <a:defRPr/>
            </a:pPr>
            <a:r>
              <a:rPr lang="zh-CN" altLang="en-US" sz="4000" dirty="0" smtClean="0">
                <a:ea typeface="华文中宋" panose="02010600040101010101" pitchFamily="2" charset="-122"/>
              </a:rPr>
              <a:t>（一）背景</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5FBBC06F-75F9-4595-9963-811BFD5D635F}" type="slidenum">
              <a:rPr lang="zh-CN" altLang="en-US"/>
            </a:fld>
            <a:endParaRPr lang="zh-CN" altLang="en-US"/>
          </a:p>
        </p:txBody>
      </p:sp>
      <p:sp>
        <p:nvSpPr>
          <p:cNvPr id="48131" name="Rectangle 3"/>
          <p:cNvSpPr>
            <a:spLocks noGrp="1"/>
          </p:cNvSpPr>
          <p:nvPr>
            <p:ph type="body" idx="1"/>
          </p:nvPr>
        </p:nvSpPr>
        <p:spPr>
          <a:xfrm>
            <a:off x="457200" y="1143000"/>
            <a:ext cx="8229600" cy="4525963"/>
          </a:xfrm>
        </p:spPr>
        <p:txBody>
          <a:bodyPr/>
          <a:lstStyle/>
          <a:p>
            <a:pPr marL="447675" indent="-447675" eaLnBrk="1" hangingPunct="1">
              <a:buFont typeface="Arial" panose="020B0604020202020204" pitchFamily="34" charset="0"/>
              <a:buNone/>
            </a:pPr>
            <a:r>
              <a:rPr lang="zh-CN" altLang="en-US" sz="3600" b="1" dirty="0" smtClean="0"/>
              <a:t>审核项目六：质量保障</a:t>
            </a:r>
            <a:endParaRPr lang="zh-CN" altLang="en-US" sz="3600" b="1" dirty="0" smtClean="0"/>
          </a:p>
          <a:p>
            <a:pPr marL="447675" indent="-447675" eaLnBrk="1" hangingPunct="1">
              <a:buFont typeface="Wingdings" panose="05000000000000000000" pitchFamily="2" charset="2"/>
              <a:buNone/>
            </a:pPr>
            <a:endParaRPr lang="en-US" altLang="zh-CN" dirty="0" smtClean="0"/>
          </a:p>
          <a:p>
            <a:pPr marL="447675" indent="-447675" eaLnBrk="1" hangingPunct="1">
              <a:spcBef>
                <a:spcPct val="50000"/>
              </a:spcBef>
              <a:buFont typeface="Wingdings" panose="05000000000000000000" pitchFamily="2" charset="2"/>
              <a:buChar char="Ø"/>
            </a:pPr>
            <a:endParaRPr lang="en-US" altLang="zh-CN" sz="2800" dirty="0" smtClean="0"/>
          </a:p>
          <a:p>
            <a:pPr marL="447675" indent="-447675" eaLnBrk="1" hangingPunct="1">
              <a:spcBef>
                <a:spcPct val="50000"/>
              </a:spcBef>
              <a:buFont typeface="Wingdings" panose="05000000000000000000" pitchFamily="2" charset="2"/>
              <a:buChar char="Ø"/>
            </a:pPr>
            <a:endParaRPr lang="en-US" altLang="zh-CN" sz="2800" dirty="0" smtClean="0"/>
          </a:p>
          <a:p>
            <a:pPr marL="447675" indent="-447675" eaLnBrk="1" hangingPunct="1">
              <a:spcBef>
                <a:spcPct val="50000"/>
              </a:spcBef>
              <a:buFont typeface="Wingdings" panose="05000000000000000000" pitchFamily="2" charset="2"/>
              <a:buChar char="Ø"/>
            </a:pPr>
            <a:endParaRPr lang="en-US" altLang="zh-CN" sz="2800" dirty="0" smtClean="0"/>
          </a:p>
          <a:p>
            <a:pPr marL="447675" indent="-447675" eaLnBrk="1" hangingPunct="1">
              <a:spcBef>
                <a:spcPct val="50000"/>
              </a:spcBef>
              <a:buFont typeface="Wingdings" panose="05000000000000000000" pitchFamily="2" charset="2"/>
              <a:buChar char="Ø"/>
            </a:pPr>
            <a:endParaRPr lang="en-US" altLang="zh-CN" sz="2800" dirty="0" smtClean="0"/>
          </a:p>
          <a:p>
            <a:pPr marL="447675" indent="-447675" eaLnBrk="1" hangingPunct="1">
              <a:lnSpc>
                <a:spcPct val="150000"/>
              </a:lnSpc>
              <a:spcBef>
                <a:spcPts val="1200"/>
              </a:spcBef>
              <a:buFont typeface="Wingdings" panose="05000000000000000000" pitchFamily="2" charset="2"/>
              <a:buChar char="Ø"/>
            </a:pPr>
            <a:r>
              <a:rPr lang="zh-CN" altLang="en-US" sz="2800" dirty="0" smtClean="0"/>
              <a:t>质量保障体系完善并有效运行是关键（有效度）</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（六）质量保障</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956310" y="1965960"/>
          <a:ext cx="6176010" cy="2988840"/>
        </p:xfrm>
        <a:graphic>
          <a:graphicData uri="http://schemas.openxmlformats.org/drawingml/2006/table">
            <a:tbl>
              <a:tblPr/>
              <a:tblGrid>
                <a:gridCol w="2522596"/>
                <a:gridCol w="3653414"/>
              </a:tblGrid>
              <a:tr h="621480">
                <a:tc rowSpan="4">
                  <a:txBody>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6. </a:t>
                      </a:r>
                      <a:r>
                        <a:rPr lang="zh-CN" altLang="en-US" sz="2400" b="1" kern="1200" dirty="0" smtClean="0">
                          <a:solidFill>
                            <a:srgbClr val="000099"/>
                          </a:solidFill>
                          <a:latin typeface="微软雅黑" panose="020B0503020204020204" charset="-122"/>
                          <a:ea typeface="微软雅黑" panose="020B0503020204020204" charset="-122"/>
                          <a:cs typeface="+mn-cs"/>
                        </a:rPr>
                        <a:t>质量保障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6.1 </a:t>
                      </a:r>
                      <a:r>
                        <a:rPr lang="zh-CN" altLang="en-US" sz="2400" b="1" kern="1200" dirty="0" smtClean="0">
                          <a:solidFill>
                            <a:srgbClr val="000099"/>
                          </a:solidFill>
                          <a:latin typeface="微软雅黑" panose="020B0503020204020204" charset="-122"/>
                          <a:ea typeface="微软雅黑" panose="020B0503020204020204" charset="-122"/>
                          <a:cs typeface="+mn-cs"/>
                        </a:rPr>
                        <a:t>教学质量保障体系</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6.2 </a:t>
                      </a:r>
                      <a:r>
                        <a:rPr lang="zh-CN" altLang="en-US" sz="2400" b="1" kern="1200" dirty="0" smtClean="0">
                          <a:solidFill>
                            <a:srgbClr val="000099"/>
                          </a:solidFill>
                          <a:latin typeface="微软雅黑" panose="020B0503020204020204" charset="-122"/>
                          <a:ea typeface="微软雅黑" panose="020B0503020204020204" charset="-122"/>
                          <a:cs typeface="+mn-cs"/>
                        </a:rPr>
                        <a:t>质量监控</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indent="0" eaLnBrk="1" hangingPunct="1">
                        <a:lnSpc>
                          <a:spcPct val="100000"/>
                        </a:lnSpc>
                        <a:spcBef>
                          <a:spcPts val="0"/>
                        </a:spcBef>
                        <a:spcAft>
                          <a:spcPts val="0"/>
                        </a:spcAft>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6.3 </a:t>
                      </a:r>
                      <a:r>
                        <a:rPr lang="zh-CN" altLang="en-US" sz="2400" b="1" kern="1200" dirty="0" smtClean="0">
                          <a:solidFill>
                            <a:srgbClr val="000099"/>
                          </a:solidFill>
                          <a:latin typeface="微软雅黑" panose="020B0503020204020204" charset="-122"/>
                          <a:ea typeface="微软雅黑" panose="020B0503020204020204" charset="-122"/>
                          <a:cs typeface="+mn-cs"/>
                        </a:rPr>
                        <a:t>质量信息及利用</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1480">
                <a:tc vMerge="1">
                  <a:tcPr/>
                </a:tc>
                <a:tc>
                  <a:txBody>
                    <a:bodyPr/>
                    <a:lstStyle/>
                    <a:p>
                      <a:pPr marL="0" marR="0" lvl="0" indent="0" algn="just" defTabSz="914400" rtl="0" eaLnBrk="1" fontAlgn="base" latinLnBrk="0" hangingPunct="1">
                        <a:lnSpc>
                          <a:spcPct val="100000"/>
                        </a:lnSpc>
                        <a:spcBef>
                          <a:spcPts val="0"/>
                        </a:spcBef>
                        <a:spcAft>
                          <a:spcPts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6.4 </a:t>
                      </a:r>
                      <a:r>
                        <a:rPr lang="zh-CN" altLang="en-US" sz="2400" b="1" kern="1200" dirty="0" smtClean="0">
                          <a:solidFill>
                            <a:srgbClr val="000099"/>
                          </a:solidFill>
                          <a:latin typeface="微软雅黑" panose="020B0503020204020204" charset="-122"/>
                          <a:ea typeface="微软雅黑" panose="020B0503020204020204" charset="-122"/>
                          <a:cs typeface="+mn-cs"/>
                        </a:rPr>
                        <a:t>质量改进</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A35775E2-66BC-4EA6-A30F-1A7D38A04C06}" type="slidenum">
              <a:rPr lang="zh-CN" altLang="en-US"/>
            </a:fld>
            <a:endParaRPr lang="zh-CN" altLang="en-US"/>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（六）质量保障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8" name="Group 22"/>
          <p:cNvGraphicFramePr>
            <a:graphicFrameLocks noGrp="1"/>
          </p:cNvGraphicFramePr>
          <p:nvPr/>
        </p:nvGraphicFramePr>
        <p:xfrm>
          <a:off x="504255" y="1587339"/>
          <a:ext cx="8285415" cy="2314470"/>
        </p:xfrm>
        <a:graphic>
          <a:graphicData uri="http://schemas.openxmlformats.org/drawingml/2006/table">
            <a:tbl>
              <a:tblPr/>
              <a:tblGrid>
                <a:gridCol w="3320342"/>
                <a:gridCol w="4965073"/>
              </a:tblGrid>
              <a:tr h="621480">
                <a:tc rowSpan="4">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6.1 </a:t>
                      </a:r>
                      <a:r>
                        <a:rPr lang="zh-CN" altLang="en-US" sz="2400" b="1" kern="1200" dirty="0" smtClean="0">
                          <a:solidFill>
                            <a:srgbClr val="000099"/>
                          </a:solidFill>
                          <a:latin typeface="微软雅黑" panose="020B0503020204020204" charset="-122"/>
                          <a:ea typeface="微软雅黑" panose="020B0503020204020204" charset="-122"/>
                          <a:cs typeface="+mn-cs"/>
                        </a:rPr>
                        <a:t>教学质量保障体系</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(1)</a:t>
                      </a:r>
                      <a:r>
                        <a:rPr lang="zh-CN" altLang="en-US" sz="2000" b="1" kern="1200" dirty="0" smtClean="0">
                          <a:solidFill>
                            <a:srgbClr val="000099"/>
                          </a:solidFill>
                          <a:latin typeface="微软雅黑" panose="020B0503020204020204" charset="-122"/>
                          <a:ea typeface="微软雅黑" panose="020B0503020204020204" charset="-122"/>
                          <a:cs typeface="+mn-cs"/>
                        </a:rPr>
                        <a:t>质量标准建设</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(2)</a:t>
                      </a:r>
                      <a:r>
                        <a:rPr lang="zh-CN" altLang="en-US" sz="2000" b="1" kern="1200" dirty="0" smtClean="0">
                          <a:solidFill>
                            <a:srgbClr val="000099"/>
                          </a:solidFill>
                          <a:latin typeface="微软雅黑" panose="020B0503020204020204" charset="-122"/>
                          <a:ea typeface="微软雅黑" panose="020B0503020204020204" charset="-122"/>
                          <a:cs typeface="+mn-cs"/>
                        </a:rPr>
                        <a:t>学校质量保障模式及体系结构</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(3)</a:t>
                      </a:r>
                      <a:r>
                        <a:rPr lang="zh-CN" altLang="en-US" sz="2000" b="1" kern="1200" dirty="0" smtClean="0">
                          <a:solidFill>
                            <a:srgbClr val="000099"/>
                          </a:solidFill>
                          <a:latin typeface="微软雅黑" panose="020B0503020204020204" charset="-122"/>
                          <a:ea typeface="微软雅黑" panose="020B0503020204020204" charset="-122"/>
                          <a:cs typeface="+mn-cs"/>
                        </a:rPr>
                        <a:t>质量保障体系的组织、制度建设</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60000"/>
                        </a:lnSpc>
                        <a:buFont typeface="Wingdings" panose="05000000000000000000" pitchFamily="2" charset="2"/>
                        <a:buNone/>
                      </a:pPr>
                      <a:r>
                        <a:rPr lang="en-US" altLang="zh-CN" sz="2000" b="1" kern="1200" dirty="0" smtClean="0">
                          <a:solidFill>
                            <a:srgbClr val="000099"/>
                          </a:solidFill>
                          <a:latin typeface="微软雅黑" panose="020B0503020204020204" charset="-122"/>
                          <a:ea typeface="微软雅黑" panose="020B0503020204020204" charset="-122"/>
                          <a:cs typeface="+mn-cs"/>
                        </a:rPr>
                        <a:t>(3)</a:t>
                      </a:r>
                      <a:r>
                        <a:rPr lang="zh-CN" altLang="en-US" sz="2000" b="1" kern="1200" dirty="0" smtClean="0">
                          <a:solidFill>
                            <a:srgbClr val="000099"/>
                          </a:solidFill>
                          <a:latin typeface="微软雅黑" panose="020B0503020204020204" charset="-122"/>
                          <a:ea typeface="微软雅黑" panose="020B0503020204020204" charset="-122"/>
                          <a:cs typeface="+mn-cs"/>
                        </a:rPr>
                        <a:t>教学质量管理队伍建设</a:t>
                      </a:r>
                      <a:endParaRPr lang="zh-CN" altLang="en-US" sz="20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9155" name="Rectangle 3"/>
          <p:cNvSpPr>
            <a:spLocks noGrp="1"/>
          </p:cNvSpPr>
          <p:nvPr>
            <p:ph type="body" idx="1"/>
          </p:nvPr>
        </p:nvSpPr>
        <p:spPr>
          <a:xfrm>
            <a:off x="457200" y="971551"/>
            <a:ext cx="8526780" cy="3268980"/>
          </a:xfrm>
        </p:spPr>
        <p:txBody>
          <a:bodyPr/>
          <a:lstStyle/>
          <a:p>
            <a:pPr marL="0" indent="0" eaLnBrk="1" hangingPunct="1">
              <a:buFont typeface="Arial" panose="020B0604020202020204" pitchFamily="34" charset="0"/>
              <a:buNone/>
            </a:pPr>
            <a:r>
              <a:rPr lang="zh-CN" altLang="en-US" sz="3600" b="1" dirty="0" smtClean="0"/>
              <a:t>要素</a:t>
            </a:r>
            <a:r>
              <a:rPr lang="en-US" altLang="zh-CN" sz="3600" b="1" dirty="0" smtClean="0"/>
              <a:t>1.</a:t>
            </a:r>
            <a:r>
              <a:rPr lang="zh-CN" altLang="en-US" sz="3600" b="1" dirty="0" smtClean="0"/>
              <a:t>教学质量保障体系</a:t>
            </a:r>
            <a:endParaRPr lang="en-US" altLang="zh-CN" sz="3600" b="1" dirty="0" smtClean="0"/>
          </a:p>
          <a:p>
            <a:pPr marL="0" indent="0" eaLnBrk="1" hangingPunct="1">
              <a:buFont typeface="Arial" panose="020B0604020202020204" pitchFamily="34" charset="0"/>
              <a:buNone/>
            </a:pPr>
            <a:endParaRPr lang="en-US" altLang="zh-CN" b="1" dirty="0" smtClean="0"/>
          </a:p>
          <a:p>
            <a:pPr marL="0" indent="0" eaLnBrk="1" hangingPunct="1">
              <a:buFont typeface="Arial" panose="020B0604020202020204" pitchFamily="34" charset="0"/>
              <a:buNone/>
            </a:pPr>
            <a:endParaRPr lang="en-US" altLang="zh-CN" b="1" dirty="0" smtClean="0"/>
          </a:p>
          <a:p>
            <a:pPr marL="0" indent="0" eaLnBrk="1" hangingPunct="1">
              <a:buFont typeface="Arial" panose="020B0604020202020204" pitchFamily="34" charset="0"/>
              <a:buNone/>
            </a:pPr>
            <a:endParaRPr lang="en-US" altLang="zh-CN" b="1" dirty="0" smtClean="0"/>
          </a:p>
          <a:p>
            <a:pPr marL="0" indent="0" eaLnBrk="1" hangingPunct="1">
              <a:buFont typeface="Arial" panose="020B0604020202020204" pitchFamily="34" charset="0"/>
              <a:buNone/>
            </a:pPr>
            <a:endParaRPr lang="en-US" altLang="zh-CN" sz="3600" b="1" dirty="0" smtClean="0"/>
          </a:p>
          <a:p>
            <a:pPr eaLnBrk="1" hangingPunct="1">
              <a:spcBef>
                <a:spcPts val="0"/>
              </a:spcBef>
              <a:buFont typeface="Wingdings" panose="05000000000000000000" pitchFamily="2" charset="2"/>
              <a:buChar char="Ø"/>
            </a:pPr>
            <a:r>
              <a:rPr lang="zh-CN" altLang="en-US" sz="2800" dirty="0" smtClean="0"/>
              <a:t>理论教学、实验、实习、毕设、课程考核等</a:t>
            </a:r>
            <a:r>
              <a:rPr lang="zh-CN" altLang="en-US" sz="2800" dirty="0" smtClean="0">
                <a:solidFill>
                  <a:srgbClr val="FF0000"/>
                </a:solidFill>
              </a:rPr>
              <a:t>各主要环节有质量标准；</a:t>
            </a:r>
            <a:r>
              <a:rPr lang="zh-CN" altLang="en-US" sz="2000" dirty="0" smtClean="0"/>
              <a:t>例，某校有</a:t>
            </a:r>
            <a:r>
              <a:rPr lang="en-US" altLang="zh-CN" sz="2000" dirty="0" smtClean="0"/>
              <a:t>91</a:t>
            </a:r>
            <a:r>
              <a:rPr lang="zh-CN" altLang="en-US" sz="2000" dirty="0" smtClean="0"/>
              <a:t>个质量要求，</a:t>
            </a:r>
            <a:r>
              <a:rPr lang="en-US" altLang="zh-CN" sz="2000" dirty="0" smtClean="0"/>
              <a:t>25</a:t>
            </a:r>
            <a:r>
              <a:rPr lang="zh-CN" altLang="en-US" sz="2000" dirty="0" smtClean="0"/>
              <a:t>关键控制点</a:t>
            </a:r>
            <a:endParaRPr lang="zh-CN" altLang="en-US" sz="2000" dirty="0" smtClean="0"/>
          </a:p>
          <a:p>
            <a:pPr eaLnBrk="1" hangingPunct="1">
              <a:buFont typeface="Wingdings" panose="05000000000000000000" pitchFamily="2" charset="2"/>
              <a:buChar char="Ø"/>
            </a:pPr>
            <a:r>
              <a:rPr lang="zh-CN" altLang="en-US" sz="2800" dirty="0" smtClean="0"/>
              <a:t>各校质量保障体系模式可以不同，但有共同规律；</a:t>
            </a:r>
            <a:endParaRPr lang="zh-CN" altLang="en-US" sz="2800" dirty="0" smtClean="0"/>
          </a:p>
          <a:p>
            <a:pPr eaLnBrk="1" hangingPunct="1">
              <a:buFont typeface="Wingdings" panose="05000000000000000000" pitchFamily="2" charset="2"/>
              <a:buChar char="Ø"/>
            </a:pPr>
            <a:r>
              <a:rPr lang="zh-CN" altLang="en-US" sz="2800" dirty="0" smtClean="0"/>
              <a:t>有组织保障，最好能管、办、评分离；</a:t>
            </a:r>
            <a:endParaRPr lang="zh-CN" altLang="en-US" sz="2400" dirty="0" smtClean="0"/>
          </a:p>
          <a:p>
            <a:pPr eaLnBrk="1" hangingPunct="1">
              <a:buFont typeface="Wingdings" panose="05000000000000000000" pitchFamily="2" charset="2"/>
              <a:buChar char="Ø"/>
            </a:pPr>
            <a:r>
              <a:rPr lang="zh-CN" altLang="en-US" sz="2800" dirty="0" smtClean="0"/>
              <a:t>校、院两级都应该有专职督导组。</a:t>
            </a:r>
            <a:endParaRPr lang="zh-CN" alt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5ECBCADE-A26D-464B-BA9E-B4ED91434BB5}" type="slidenum">
              <a:rPr lang="zh-CN" altLang="en-US"/>
            </a:fld>
            <a:endParaRPr lang="zh-CN" altLang="en-US"/>
          </a:p>
        </p:txBody>
      </p:sp>
      <p:sp>
        <p:nvSpPr>
          <p:cNvPr id="51203" name="Rectangle 3"/>
          <p:cNvSpPr>
            <a:spLocks noGrp="1"/>
          </p:cNvSpPr>
          <p:nvPr>
            <p:ph type="body" idx="1"/>
          </p:nvPr>
        </p:nvSpPr>
        <p:spPr>
          <a:xfrm>
            <a:off x="350838" y="1169035"/>
            <a:ext cx="8432800" cy="4808538"/>
          </a:xfrm>
        </p:spPr>
        <p:txBody>
          <a:bodyPr/>
          <a:lstStyle/>
          <a:p>
            <a:pPr marL="360680" indent="-360680" eaLnBrk="1" hangingPunct="1">
              <a:buFont typeface="Arial" panose="020B0604020202020204" pitchFamily="34" charset="0"/>
              <a:buNone/>
            </a:pPr>
            <a:r>
              <a:rPr lang="zh-CN" altLang="en-US" sz="3600" b="1" dirty="0" smtClean="0"/>
              <a:t>要素</a:t>
            </a:r>
            <a:r>
              <a:rPr lang="en-US" altLang="zh-CN" sz="3600" b="1" dirty="0" smtClean="0"/>
              <a:t>2.</a:t>
            </a:r>
            <a:r>
              <a:rPr lang="zh-CN" altLang="en-US" sz="3600" b="1" dirty="0" smtClean="0"/>
              <a:t>质量监控</a:t>
            </a:r>
            <a:endParaRPr lang="zh-CN" altLang="en-US" sz="3600" b="1" dirty="0" smtClean="0"/>
          </a:p>
          <a:p>
            <a:pPr marL="360680" indent="-360680" eaLnBrk="1" hangingPunct="1">
              <a:buFont typeface="Wingdings" panose="05000000000000000000" pitchFamily="2" charset="2"/>
              <a:buNone/>
            </a:pPr>
            <a:endParaRPr lang="en-US" altLang="zh-CN" dirty="0" smtClean="0"/>
          </a:p>
          <a:p>
            <a:pPr marL="360680" indent="-360680" eaLnBrk="1" hangingPunct="1">
              <a:buFont typeface="Wingdings" panose="05000000000000000000" pitchFamily="2" charset="2"/>
              <a:buNone/>
            </a:pPr>
            <a:endParaRPr lang="en-US" altLang="zh-CN" dirty="0" smtClean="0"/>
          </a:p>
          <a:p>
            <a:pPr marL="360680" indent="-360680" eaLnBrk="1" hangingPunct="1">
              <a:buFont typeface="Wingdings" panose="05000000000000000000" pitchFamily="2" charset="2"/>
              <a:buNone/>
            </a:pPr>
            <a:endParaRPr lang="zh-CN" altLang="en-US" dirty="0" smtClean="0"/>
          </a:p>
          <a:p>
            <a:pPr marL="360680" indent="-360680" eaLnBrk="1" hangingPunct="1">
              <a:lnSpc>
                <a:spcPct val="110000"/>
              </a:lnSpc>
              <a:spcBef>
                <a:spcPts val="1800"/>
              </a:spcBef>
              <a:buFont typeface="Wingdings" panose="05000000000000000000" pitchFamily="2" charset="2"/>
              <a:buChar char="Ø"/>
            </a:pPr>
            <a:r>
              <a:rPr lang="zh-CN" altLang="en-US" sz="2800" dirty="0" smtClean="0"/>
              <a:t>自我评估是</a:t>
            </a:r>
            <a:r>
              <a:rPr lang="zh-CN" altLang="en-US" sz="2800" dirty="0" smtClean="0">
                <a:latin typeface="Arial" panose="020B0604020202020204" pitchFamily="34" charset="0"/>
              </a:rPr>
              <a:t>“</a:t>
            </a:r>
            <a:r>
              <a:rPr lang="zh-CN" altLang="en-US" sz="2800" dirty="0" smtClean="0"/>
              <a:t>五位一体</a:t>
            </a:r>
            <a:r>
              <a:rPr lang="zh-CN" altLang="en-US" sz="2800" dirty="0" smtClean="0">
                <a:latin typeface="Arial" panose="020B0604020202020204" pitchFamily="34" charset="0"/>
              </a:rPr>
              <a:t>”</a:t>
            </a:r>
            <a:r>
              <a:rPr lang="zh-CN" altLang="en-US" sz="2800" dirty="0" smtClean="0"/>
              <a:t>新评估制度的核心内容；</a:t>
            </a:r>
            <a:endParaRPr lang="zh-CN" altLang="en-US" sz="2800" dirty="0" smtClean="0"/>
          </a:p>
          <a:p>
            <a:pPr marL="360680" indent="-360680" eaLnBrk="1" hangingPunct="1">
              <a:lnSpc>
                <a:spcPct val="110000"/>
              </a:lnSpc>
              <a:spcBef>
                <a:spcPts val="600"/>
              </a:spcBef>
              <a:buFont typeface="Wingdings" panose="05000000000000000000" pitchFamily="2" charset="2"/>
              <a:buChar char="Ø"/>
            </a:pPr>
            <a:r>
              <a:rPr lang="zh-CN" altLang="en-US" sz="2800" dirty="0" smtClean="0"/>
              <a:t>自我评估的内容可参考</a:t>
            </a:r>
            <a:r>
              <a:rPr lang="zh-CN" altLang="en-US" sz="2800" b="1" u="sng" dirty="0" smtClean="0">
                <a:solidFill>
                  <a:srgbClr val="1C3480"/>
                </a:solidFill>
              </a:rPr>
              <a:t>教育部</a:t>
            </a:r>
            <a:r>
              <a:rPr lang="en-US" altLang="zh-CN" sz="2800" b="1" u="sng" dirty="0" smtClean="0">
                <a:solidFill>
                  <a:srgbClr val="1C3480"/>
                </a:solidFill>
              </a:rPr>
              <a:t>[2011]9</a:t>
            </a:r>
            <a:r>
              <a:rPr lang="zh-CN" altLang="en-US" sz="2800" b="1" u="sng" dirty="0" smtClean="0">
                <a:solidFill>
                  <a:srgbClr val="1C3480"/>
                </a:solidFill>
              </a:rPr>
              <a:t>号文</a:t>
            </a:r>
            <a:r>
              <a:rPr lang="zh-CN" altLang="en-US" sz="2800" dirty="0" smtClean="0"/>
              <a:t>的要求；</a:t>
            </a:r>
            <a:endParaRPr lang="zh-CN" altLang="en-US" sz="2800" dirty="0" smtClean="0"/>
          </a:p>
          <a:p>
            <a:pPr marL="360680" indent="-360680" eaLnBrk="1" hangingPunct="1">
              <a:lnSpc>
                <a:spcPct val="110000"/>
              </a:lnSpc>
              <a:spcBef>
                <a:spcPts val="600"/>
              </a:spcBef>
              <a:buFont typeface="Wingdings" panose="05000000000000000000" pitchFamily="2" charset="2"/>
              <a:buChar char="Ø"/>
            </a:pPr>
            <a:r>
              <a:rPr lang="zh-CN" altLang="en-US"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思考：如何使教学管理规章制度更加科学？</a:t>
            </a:r>
            <a:endParaRPr lang="en-US" altLang="zh-CN" sz="2800" b="1" kern="1200"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360680" indent="-360680" eaLnBrk="1" hangingPunct="1">
              <a:lnSpc>
                <a:spcPct val="110000"/>
              </a:lnSpc>
              <a:spcBef>
                <a:spcPts val="600"/>
              </a:spcBef>
              <a:buNone/>
            </a:pPr>
            <a:r>
              <a:rPr lang="zh-CN" altLang="en-US" sz="2800" dirty="0" smtClean="0"/>
              <a:t>   处理好：规范与激励；局部与整体；制定与落实</a:t>
            </a:r>
            <a:r>
              <a:rPr lang="en-US" altLang="zh-CN" sz="2800" dirty="0" smtClean="0"/>
              <a:t>…….</a:t>
            </a:r>
            <a:endParaRPr lang="en-US" altLang="zh-CN" sz="2800" dirty="0" smtClean="0"/>
          </a:p>
          <a:p>
            <a:pPr marL="360680" indent="-360680" eaLnBrk="1" hangingPunct="1">
              <a:lnSpc>
                <a:spcPct val="110000"/>
              </a:lnSpc>
              <a:spcBef>
                <a:spcPts val="600"/>
              </a:spcBef>
              <a:buNone/>
            </a:pP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（六）质量保障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835725" y="1998819"/>
          <a:ext cx="7496745" cy="1494420"/>
        </p:xfrm>
        <a:graphic>
          <a:graphicData uri="http://schemas.openxmlformats.org/drawingml/2006/table">
            <a:tbl>
              <a:tblPr/>
              <a:tblGrid>
                <a:gridCol w="1963773"/>
                <a:gridCol w="5532972"/>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6.2 </a:t>
                      </a:r>
                      <a:r>
                        <a:rPr lang="zh-CN" altLang="en-US" sz="2400" b="1" kern="1200" dirty="0" smtClean="0">
                          <a:solidFill>
                            <a:srgbClr val="000099"/>
                          </a:solidFill>
                          <a:latin typeface="微软雅黑" panose="020B0503020204020204" charset="-122"/>
                          <a:ea typeface="微软雅黑" panose="020B0503020204020204" charset="-122"/>
                          <a:cs typeface="+mn-cs"/>
                        </a:rPr>
                        <a:t>质量监控</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自我评估及质量监控的内容与方式</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自我评估及质量监控的实施效果</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5671AD62-A8E8-43F9-9FB8-96EB021ECF37}" type="slidenum">
              <a:rPr lang="zh-CN" altLang="en-US"/>
            </a:fld>
            <a:endParaRPr lang="zh-CN" altLang="en-US"/>
          </a:p>
        </p:txBody>
      </p:sp>
      <p:sp>
        <p:nvSpPr>
          <p:cNvPr id="52227" name="Rectangle 3"/>
          <p:cNvSpPr>
            <a:spLocks noGrp="1"/>
          </p:cNvSpPr>
          <p:nvPr>
            <p:ph type="body" idx="1"/>
          </p:nvPr>
        </p:nvSpPr>
        <p:spPr>
          <a:xfrm>
            <a:off x="628650" y="1057275"/>
            <a:ext cx="7886700" cy="5334000"/>
          </a:xfrm>
        </p:spPr>
        <p:txBody>
          <a:bodyPr/>
          <a:lstStyle/>
          <a:p>
            <a:pPr marL="447675" indent="-447675" eaLnBrk="1" hangingPunct="1">
              <a:lnSpc>
                <a:spcPct val="110000"/>
              </a:lnSpc>
              <a:buFont typeface="Arial" panose="020B0604020202020204" pitchFamily="34" charset="0"/>
              <a:buNone/>
            </a:pPr>
            <a:r>
              <a:rPr lang="zh-CN" altLang="en-US" sz="3600" b="1" dirty="0" smtClean="0"/>
              <a:t>要素</a:t>
            </a:r>
            <a:r>
              <a:rPr lang="en-US" altLang="zh-CN" sz="3600" b="1" dirty="0" smtClean="0"/>
              <a:t>3.</a:t>
            </a:r>
            <a:r>
              <a:rPr lang="zh-CN" altLang="en-US" sz="3600" b="1" dirty="0" smtClean="0"/>
              <a:t>质量信息及利用</a:t>
            </a:r>
            <a:endParaRPr lang="zh-CN" altLang="en-US" sz="3600" b="1" dirty="0" smtClean="0"/>
          </a:p>
          <a:p>
            <a:pPr marL="447675" indent="-447675" eaLnBrk="1" hangingPunct="1">
              <a:lnSpc>
                <a:spcPct val="110000"/>
              </a:lnSpc>
              <a:buFont typeface="Wingdings" panose="05000000000000000000" pitchFamily="2" charset="2"/>
              <a:buNone/>
            </a:pPr>
            <a:endParaRPr lang="en-US" altLang="zh-CN" sz="2800" dirty="0" smtClean="0"/>
          </a:p>
          <a:p>
            <a:pPr marL="447675" indent="-447675" eaLnBrk="1" hangingPunct="1">
              <a:lnSpc>
                <a:spcPct val="110000"/>
              </a:lnSpc>
              <a:buFont typeface="Wingdings" panose="05000000000000000000" pitchFamily="2" charset="2"/>
              <a:buChar char="Ø"/>
            </a:pPr>
            <a:endParaRPr lang="en-US" altLang="zh-CN" sz="2800" dirty="0" smtClean="0"/>
          </a:p>
          <a:p>
            <a:pPr marL="447675" indent="-447675" eaLnBrk="1" hangingPunct="1">
              <a:lnSpc>
                <a:spcPct val="110000"/>
              </a:lnSpc>
              <a:buFont typeface="Wingdings" panose="05000000000000000000" pitchFamily="2" charset="2"/>
              <a:buChar char="Ø"/>
            </a:pPr>
            <a:endParaRPr lang="en-US" altLang="zh-CN" sz="2800" dirty="0" smtClean="0"/>
          </a:p>
          <a:p>
            <a:pPr marL="447675" indent="-447675" eaLnBrk="1" hangingPunct="1">
              <a:lnSpc>
                <a:spcPct val="110000"/>
              </a:lnSpc>
              <a:buFont typeface="Wingdings" panose="05000000000000000000" pitchFamily="2" charset="2"/>
              <a:buChar char="Ø"/>
            </a:pPr>
            <a:endParaRPr lang="en-US" altLang="zh-CN" sz="2400" dirty="0" smtClean="0"/>
          </a:p>
          <a:p>
            <a:pPr marL="447675" indent="-447675" eaLnBrk="1" hangingPunct="1">
              <a:lnSpc>
                <a:spcPct val="110000"/>
              </a:lnSpc>
              <a:buFont typeface="Wingdings" panose="05000000000000000000" pitchFamily="2" charset="2"/>
              <a:buChar char="Ø"/>
            </a:pPr>
            <a:r>
              <a:rPr lang="zh-CN" altLang="en-US" sz="2400" dirty="0" smtClean="0"/>
              <a:t>重视校内教学状态数据库建设，与国家数据库的对接；</a:t>
            </a:r>
            <a:endParaRPr lang="zh-CN" altLang="en-US" sz="2400" dirty="0" smtClean="0"/>
          </a:p>
          <a:p>
            <a:pPr marL="447675" indent="-447675" eaLnBrk="1" hangingPunct="1">
              <a:lnSpc>
                <a:spcPct val="110000"/>
              </a:lnSpc>
              <a:buFont typeface="Wingdings" panose="05000000000000000000" pitchFamily="2" charset="2"/>
              <a:buChar char="Ø"/>
            </a:pPr>
            <a:r>
              <a:rPr lang="zh-CN" altLang="en-US" sz="2400" dirty="0" smtClean="0"/>
              <a:t>质量信息的统计分析、反馈是质保体系有效运行的重要环节，各个部门应该有信息共享机制；</a:t>
            </a:r>
            <a:endParaRPr lang="zh-CN" altLang="en-US" sz="2400" dirty="0" smtClean="0"/>
          </a:p>
          <a:p>
            <a:pPr marL="447675" indent="-447675" eaLnBrk="1" hangingPunct="1">
              <a:lnSpc>
                <a:spcPct val="110000"/>
              </a:lnSpc>
              <a:buFont typeface="Wingdings" panose="05000000000000000000" pitchFamily="2" charset="2"/>
              <a:buChar char="Ø"/>
            </a:pPr>
            <a:r>
              <a:rPr lang="zh-CN" altLang="en-US" sz="2400" dirty="0" smtClean="0"/>
              <a:t>年度质量报告见教育部高教司要求。</a:t>
            </a:r>
            <a:endParaRPr lang="zh-CN" altLang="en-US" sz="24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（六）质量保障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927165" y="1804509"/>
          <a:ext cx="7496745" cy="2022174"/>
        </p:xfrm>
        <a:graphic>
          <a:graphicData uri="http://schemas.openxmlformats.org/drawingml/2006/table">
            <a:tbl>
              <a:tblPr/>
              <a:tblGrid>
                <a:gridCol w="1963773"/>
                <a:gridCol w="5532972"/>
              </a:tblGrid>
              <a:tr h="621480">
                <a:tc rowSpan="3">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6.3 </a:t>
                      </a:r>
                      <a:r>
                        <a:rPr lang="zh-CN" altLang="en-US" sz="2400" b="1" kern="1200" dirty="0" smtClean="0">
                          <a:solidFill>
                            <a:srgbClr val="000099"/>
                          </a:solidFill>
                          <a:latin typeface="微软雅黑" panose="020B0503020204020204" charset="-122"/>
                          <a:ea typeface="微软雅黑" panose="020B0503020204020204" charset="-122"/>
                          <a:cs typeface="+mn-cs"/>
                        </a:rPr>
                        <a:t>质量信息及利用</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8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校内教学基本状态数据库建设情况</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8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质量信息统计、分析、反馈机制</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8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(3)</a:t>
                      </a:r>
                      <a:r>
                        <a:rPr lang="zh-CN" altLang="en-US" sz="2400" b="1" kern="1200" dirty="0" smtClean="0">
                          <a:solidFill>
                            <a:srgbClr val="000099"/>
                          </a:solidFill>
                          <a:latin typeface="微软雅黑" panose="020B0503020204020204" charset="-122"/>
                          <a:ea typeface="微软雅黑" panose="020B0503020204020204" charset="-122"/>
                          <a:cs typeface="+mn-cs"/>
                        </a:rPr>
                        <a:t>质量信息公布及年度质量报告</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2"/>
          </p:nvPr>
        </p:nvSpPr>
        <p:spPr/>
        <p:txBody>
          <a:bodyPr/>
          <a:lstStyle/>
          <a:p>
            <a:pPr>
              <a:defRPr/>
            </a:pPr>
            <a:fld id="{9B8596DB-310E-429F-945F-69E796AA4381}" type="slidenum">
              <a:rPr lang="zh-CN" altLang="en-US"/>
            </a:fld>
            <a:endParaRPr lang="zh-CN" altLang="en-US"/>
          </a:p>
        </p:txBody>
      </p:sp>
      <p:sp>
        <p:nvSpPr>
          <p:cNvPr id="53251" name="Rectangle 3"/>
          <p:cNvSpPr>
            <a:spLocks noGrp="1"/>
          </p:cNvSpPr>
          <p:nvPr>
            <p:ph type="body" idx="1"/>
          </p:nvPr>
        </p:nvSpPr>
        <p:spPr>
          <a:xfrm>
            <a:off x="628650" y="1016635"/>
            <a:ext cx="7886700" cy="5195888"/>
          </a:xfrm>
        </p:spPr>
        <p:txBody>
          <a:bodyPr/>
          <a:lstStyle/>
          <a:p>
            <a:pPr eaLnBrk="1" hangingPunct="1">
              <a:buFont typeface="Arial" panose="020B0604020202020204" pitchFamily="34" charset="0"/>
              <a:buNone/>
            </a:pPr>
            <a:r>
              <a:rPr lang="zh-CN" altLang="en-US" sz="3600" b="1" dirty="0" smtClean="0"/>
              <a:t>要素</a:t>
            </a:r>
            <a:r>
              <a:rPr lang="en-US" altLang="zh-CN" sz="3600" b="1" dirty="0" smtClean="0"/>
              <a:t>4.</a:t>
            </a:r>
            <a:r>
              <a:rPr lang="zh-CN" altLang="en-US" sz="3600" b="1" dirty="0" smtClean="0"/>
              <a:t>质量改进</a:t>
            </a:r>
            <a:endParaRPr lang="zh-CN" altLang="en-US" sz="3600" b="1" dirty="0" smtClean="0"/>
          </a:p>
          <a:p>
            <a:pPr eaLnBrk="1" hangingPunct="1">
              <a:buFont typeface="Wingdings" panose="05000000000000000000" pitchFamily="2" charset="2"/>
              <a:buNone/>
            </a:pPr>
            <a:endParaRPr lang="en-US" altLang="zh-CN" dirty="0" smtClean="0"/>
          </a:p>
          <a:p>
            <a:pPr eaLnBrk="1" hangingPunct="1">
              <a:buFont typeface="Wingdings" panose="05000000000000000000" pitchFamily="2" charset="2"/>
              <a:buNone/>
            </a:pPr>
            <a:endParaRPr lang="en-US" altLang="zh-CN" dirty="0" smtClean="0"/>
          </a:p>
          <a:p>
            <a:pPr eaLnBrk="1" hangingPunct="1">
              <a:buFont typeface="Wingdings" panose="05000000000000000000" pitchFamily="2" charset="2"/>
              <a:buNone/>
            </a:pPr>
            <a:endParaRPr lang="zh-CN" altLang="en-US" dirty="0" smtClean="0"/>
          </a:p>
          <a:p>
            <a:pPr eaLnBrk="1" hangingPunct="1">
              <a:lnSpc>
                <a:spcPct val="105000"/>
              </a:lnSpc>
              <a:spcBef>
                <a:spcPct val="50000"/>
              </a:spcBef>
              <a:buFont typeface="Wingdings" panose="05000000000000000000" pitchFamily="2" charset="2"/>
              <a:buChar char="Ø"/>
            </a:pPr>
            <a:r>
              <a:rPr lang="zh-CN" altLang="en-US" sz="2800" dirty="0" smtClean="0"/>
              <a:t>改进工作是质保体系运行的落脚点，对改进情况应有监督。关注质量控制的</a:t>
            </a:r>
            <a:r>
              <a:rPr lang="zh-CN" altLang="en-US" sz="2800" dirty="0" smtClean="0">
                <a:solidFill>
                  <a:srgbClr val="FF0000"/>
                </a:solidFill>
              </a:rPr>
              <a:t>“最后一公里”，防止有形式，无实效！</a:t>
            </a:r>
            <a:endParaRPr lang="zh-CN" altLang="en-US" sz="2800" dirty="0" smtClean="0">
              <a:solidFill>
                <a:srgbClr val="FF0000"/>
              </a:solidFill>
            </a:endParaRPr>
          </a:p>
          <a:p>
            <a:pPr eaLnBrk="1" hangingPunct="1">
              <a:lnSpc>
                <a:spcPct val="105000"/>
              </a:lnSpc>
              <a:buFont typeface="Wingdings" panose="05000000000000000000" pitchFamily="2" charset="2"/>
              <a:buChar char="Ø"/>
            </a:pPr>
            <a:r>
              <a:rPr lang="zh-CN" altLang="en-US" sz="2800" dirty="0" smtClean="0"/>
              <a:t>课堂教学、实习实训、成绩评定、试卷分析、毕业设计等主要教学环节的质量改进是难点；</a:t>
            </a:r>
            <a:endParaRPr lang="zh-CN" altLang="en-US" sz="2800" dirty="0" smtClean="0"/>
          </a:p>
          <a:p>
            <a:pPr eaLnBrk="1" hangingPunct="1">
              <a:lnSpc>
                <a:spcPct val="105000"/>
              </a:lnSpc>
              <a:buFont typeface="Wingdings" panose="05000000000000000000" pitchFamily="2" charset="2"/>
              <a:buChar char="Ø"/>
            </a:pPr>
            <a:r>
              <a:rPr lang="zh-CN" altLang="en-US" sz="2800" dirty="0" smtClean="0">
                <a:solidFill>
                  <a:srgbClr val="FF0000"/>
                </a:solidFill>
              </a:rPr>
              <a:t>充分发挥二级院系在质量保障中的主体作用</a:t>
            </a:r>
            <a:r>
              <a:rPr lang="zh-CN" altLang="en-US" sz="2800" dirty="0" smtClean="0"/>
              <a:t>。</a:t>
            </a:r>
            <a:endParaRPr lang="zh-CN" altLang="en-US" sz="2800" dirty="0" smtClean="0"/>
          </a:p>
        </p:txBody>
      </p:sp>
      <p:sp>
        <p:nvSpPr>
          <p:cNvPr id="7" name="Rectangle 9"/>
          <p:cNvSpPr>
            <a:spLocks noGrp="1"/>
          </p:cNvSpPr>
          <p:nvPr>
            <p:ph type="title"/>
          </p:nvPr>
        </p:nvSpPr>
        <p:spPr>
          <a:xfrm>
            <a:off x="207962" y="-249238"/>
            <a:ext cx="7804467"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（六）质量保障 </a:t>
            </a:r>
            <a:r>
              <a:rPr lang="en-US" altLang="zh-C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600" dirty="0" smtClean="0">
              <a:ea typeface="华文中宋" panose="02010600040101010101" pitchFamily="2" charset="-122"/>
            </a:endParaRPr>
          </a:p>
        </p:txBody>
      </p:sp>
      <p:graphicFrame>
        <p:nvGraphicFramePr>
          <p:cNvPr id="6" name="Group 22"/>
          <p:cNvGraphicFramePr>
            <a:graphicFrameLocks noGrp="1"/>
          </p:cNvGraphicFramePr>
          <p:nvPr/>
        </p:nvGraphicFramePr>
        <p:xfrm>
          <a:off x="1304355" y="1793079"/>
          <a:ext cx="6559485" cy="1494420"/>
        </p:xfrm>
        <a:graphic>
          <a:graphicData uri="http://schemas.openxmlformats.org/drawingml/2006/table">
            <a:tbl>
              <a:tblPr/>
              <a:tblGrid>
                <a:gridCol w="2420880"/>
                <a:gridCol w="4138605"/>
              </a:tblGrid>
              <a:tr h="621480">
                <a:tc rowSpan="2">
                  <a:txBody>
                    <a:bodyPr/>
                    <a:lstStyle/>
                    <a:p>
                      <a:pPr marL="0" marR="0" lvl="0" indent="0" algn="just" defTabSz="914400" rtl="0" eaLnBrk="1" fontAlgn="base" latinLnBrk="0" hangingPunct="1">
                        <a:lnSpc>
                          <a:spcPct val="100000"/>
                        </a:lnSpc>
                        <a:spcBef>
                          <a:spcPct val="0"/>
                        </a:spcBef>
                        <a:spcAft>
                          <a:spcPct val="0"/>
                        </a:spcAft>
                        <a:buClrTx/>
                        <a:buSzTx/>
                        <a:buFontTx/>
                        <a:buNone/>
                      </a:pPr>
                      <a:r>
                        <a:rPr lang="en-US" altLang="zh-CN" sz="2400" b="1" kern="1200" dirty="0" smtClean="0">
                          <a:solidFill>
                            <a:srgbClr val="000099"/>
                          </a:solidFill>
                          <a:latin typeface="微软雅黑" panose="020B0503020204020204" charset="-122"/>
                          <a:ea typeface="微软雅黑" panose="020B0503020204020204" charset="-122"/>
                          <a:cs typeface="+mn-cs"/>
                        </a:rPr>
                        <a:t>6.4 </a:t>
                      </a:r>
                      <a:r>
                        <a:rPr lang="zh-CN" altLang="en-US" sz="2400" b="1" kern="1200" dirty="0" smtClean="0">
                          <a:solidFill>
                            <a:srgbClr val="000099"/>
                          </a:solidFill>
                          <a:latin typeface="微软雅黑" panose="020B0503020204020204" charset="-122"/>
                          <a:ea typeface="微软雅黑" panose="020B0503020204020204" charset="-122"/>
                          <a:cs typeface="+mn-cs"/>
                        </a:rPr>
                        <a:t>质量改进</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(1)</a:t>
                      </a:r>
                      <a:r>
                        <a:rPr lang="zh-CN" altLang="en-US" sz="2400" b="1" kern="1200" dirty="0" smtClean="0">
                          <a:solidFill>
                            <a:srgbClr val="000099"/>
                          </a:solidFill>
                          <a:latin typeface="微软雅黑" panose="020B0503020204020204" charset="-122"/>
                          <a:ea typeface="微软雅黑" panose="020B0503020204020204" charset="-122"/>
                          <a:cs typeface="+mn-cs"/>
                        </a:rPr>
                        <a:t>质量改进的途径与方法</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230">
                <a:tc vMerge="1">
                  <a:tcPr/>
                </a:tc>
                <a:tc>
                  <a:txBody>
                    <a:bodyPr/>
                    <a:lstStyle/>
                    <a:p>
                      <a:pPr marL="0" indent="0" eaLnBrk="1" hangingPunct="1">
                        <a:lnSpc>
                          <a:spcPct val="100000"/>
                        </a:lnSpc>
                        <a:buFont typeface="Wingdings" panose="05000000000000000000" pitchFamily="2" charset="2"/>
                        <a:buNone/>
                      </a:pPr>
                      <a:r>
                        <a:rPr lang="en-US" altLang="zh-CN" sz="2400" b="1" kern="1200" dirty="0" smtClean="0">
                          <a:solidFill>
                            <a:srgbClr val="000099"/>
                          </a:solidFill>
                          <a:latin typeface="微软雅黑" panose="020B0503020204020204" charset="-122"/>
                          <a:ea typeface="微软雅黑" panose="020B0503020204020204" charset="-122"/>
                          <a:cs typeface="+mn-cs"/>
                        </a:rPr>
                        <a:t>(2)</a:t>
                      </a:r>
                      <a:r>
                        <a:rPr lang="zh-CN" altLang="en-US" sz="2400" b="1" kern="1200" dirty="0" smtClean="0">
                          <a:solidFill>
                            <a:srgbClr val="000099"/>
                          </a:solidFill>
                          <a:latin typeface="微软雅黑" panose="020B0503020204020204" charset="-122"/>
                          <a:ea typeface="微软雅黑" panose="020B0503020204020204" charset="-122"/>
                          <a:cs typeface="+mn-cs"/>
                        </a:rPr>
                        <a:t>质量改进的效果与评价</a:t>
                      </a:r>
                      <a:endParaRPr lang="zh-CN" altLang="en-US" sz="2400" b="1" kern="1200" dirty="0" smtClean="0">
                        <a:solidFill>
                          <a:srgbClr val="000099"/>
                        </a:solidFill>
                        <a:latin typeface="微软雅黑" panose="020B0503020204020204" charset="-122"/>
                        <a:ea typeface="微软雅黑" panose="020B0503020204020204" charset="-122"/>
                        <a:cs typeface="+mn-cs"/>
                      </a:endParaRPr>
                    </a:p>
                  </a:txBody>
                  <a:tcPr marT="190725" marB="19072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5F264611-B2DB-42DF-80C6-EB949D2C6A4C}" type="slidenum">
              <a:rPr lang="zh-CN" altLang="en-US"/>
            </a:fld>
            <a:endParaRPr lang="zh-CN" altLang="en-US"/>
          </a:p>
        </p:txBody>
      </p:sp>
      <p:sp>
        <p:nvSpPr>
          <p:cNvPr id="54275" name="Rectangle 6"/>
          <p:cNvSpPr>
            <a:spLocks noChangeArrowheads="1"/>
          </p:cNvSpPr>
          <p:nvPr/>
        </p:nvSpPr>
        <p:spPr bwMode="auto">
          <a:xfrm>
            <a:off x="1945610" y="3959412"/>
            <a:ext cx="5563899" cy="2338517"/>
          </a:xfrm>
          <a:prstGeom prst="rect">
            <a:avLst/>
          </a:prstGeom>
          <a:gradFill rotWithShape="1">
            <a:gsLst>
              <a:gs pos="0">
                <a:srgbClr val="AFAF8C"/>
              </a:gs>
              <a:gs pos="50000">
                <a:srgbClr val="FFFFCC"/>
              </a:gs>
              <a:gs pos="100000">
                <a:srgbClr val="AFAF8C"/>
              </a:gs>
            </a:gsLst>
            <a:lin ang="0" scaled="1"/>
          </a:gradFill>
          <a:ln w="76200" cmpd="tri">
            <a:solidFill>
              <a:schemeClr val="tx1"/>
            </a:solidFill>
            <a:miter lim="800000"/>
          </a:ln>
        </p:spPr>
        <p:txBody>
          <a:bodyPr wrap="none" anchor="ctr"/>
          <a:lstStyle/>
          <a:p>
            <a:endParaRPr lang="zh-CN" altLang="en-US"/>
          </a:p>
        </p:txBody>
      </p:sp>
      <p:sp>
        <p:nvSpPr>
          <p:cNvPr id="137219" name="Rectangle 3"/>
          <p:cNvSpPr>
            <a:spLocks noGrp="1"/>
          </p:cNvSpPr>
          <p:nvPr>
            <p:ph type="body" idx="1"/>
          </p:nvPr>
        </p:nvSpPr>
        <p:spPr>
          <a:xfrm>
            <a:off x="300038" y="901701"/>
            <a:ext cx="9003982" cy="2653029"/>
          </a:xfrm>
        </p:spPr>
        <p:txBody>
          <a:bodyPr/>
          <a:lstStyle/>
          <a:p>
            <a:pPr eaLnBrk="1" hangingPunct="1">
              <a:buNone/>
              <a:defRPr/>
            </a:pPr>
            <a:r>
              <a:rPr lang="zh-CN" altLang="en-US" b="1" dirty="0" smtClean="0"/>
              <a:t>自选特色项目</a:t>
            </a:r>
            <a:endParaRPr lang="zh-CN" altLang="en-US" b="1" dirty="0" smtClean="0"/>
          </a:p>
          <a:p>
            <a:pPr eaLnBrk="1" hangingPunct="1">
              <a:buFont typeface="Wingdings" panose="05000000000000000000" pitchFamily="2" charset="2"/>
              <a:buChar char="Ø"/>
              <a:defRPr/>
            </a:pPr>
            <a:r>
              <a:rPr lang="zh-CN" altLang="en-US" sz="2600" dirty="0" smtClean="0"/>
              <a:t>体现了审核评估范围的开放性，鼓励高校创造性开展工作；</a:t>
            </a:r>
            <a:endParaRPr lang="zh-CN" altLang="en-US" sz="2600" dirty="0" smtClean="0"/>
          </a:p>
          <a:p>
            <a:pPr eaLnBrk="1" hangingPunct="1">
              <a:buFont typeface="Wingdings" panose="05000000000000000000" pitchFamily="2" charset="2"/>
              <a:buChar char="Ø"/>
              <a:defRPr/>
            </a:pPr>
            <a:r>
              <a:rPr lang="zh-CN" altLang="en-US" sz="2600" dirty="0" smtClean="0">
                <a:latin typeface="Arial" panose="020B0604020202020204"/>
              </a:rPr>
              <a:t>什么是“</a:t>
            </a:r>
            <a:r>
              <a:rPr lang="zh-CN" altLang="en-US" sz="2600" b="1" u="sng" dirty="0" smtClean="0">
                <a:solidFill>
                  <a:srgbClr val="1C3480"/>
                </a:solidFill>
              </a:rPr>
              <a:t>特色项目</a:t>
            </a:r>
            <a:r>
              <a:rPr lang="zh-CN" altLang="en-US" sz="2600" dirty="0" smtClean="0">
                <a:latin typeface="Arial" panose="020B0604020202020204"/>
              </a:rPr>
              <a:t>”</a:t>
            </a:r>
            <a:endParaRPr lang="zh-CN" altLang="en-US" sz="2600" dirty="0" smtClean="0"/>
          </a:p>
          <a:p>
            <a:pPr eaLnBrk="1" hangingPunct="1">
              <a:buFont typeface="Wingdings" panose="05000000000000000000" pitchFamily="2" charset="2"/>
              <a:buNone/>
              <a:defRPr/>
            </a:pPr>
            <a:r>
              <a:rPr lang="zh-CN" altLang="en-US" sz="2000" dirty="0" smtClean="0">
                <a:solidFill>
                  <a:srgbClr val="CC0000"/>
                </a:solidFill>
              </a:rPr>
              <a:t>     </a:t>
            </a:r>
            <a:r>
              <a:rPr lang="zh-CN" altLang="en-US" sz="2400" b="1" dirty="0" smtClean="0">
                <a:solidFill>
                  <a:srgbClr val="CC0000"/>
                </a:solidFill>
              </a:rPr>
              <a:t>定义：</a:t>
            </a:r>
            <a:r>
              <a:rPr lang="zh-CN" altLang="en-US" sz="2000" dirty="0" smtClean="0"/>
              <a:t>在办学过程中积淀形成的优于其他学校的的独特的优质风貌</a:t>
            </a:r>
            <a:endParaRPr lang="zh-CN" altLang="en-US" sz="2000" dirty="0" smtClean="0"/>
          </a:p>
          <a:p>
            <a:pPr eaLnBrk="1" hangingPunct="1">
              <a:buFont typeface="Wingdings" panose="05000000000000000000" pitchFamily="2" charset="2"/>
              <a:buNone/>
              <a:defRPr/>
            </a:pPr>
            <a:r>
              <a:rPr lang="zh-CN" altLang="en-US" sz="2000" dirty="0" smtClean="0"/>
              <a:t>     </a:t>
            </a:r>
            <a:r>
              <a:rPr lang="zh-CN" altLang="en-US" sz="2400" b="1" dirty="0" smtClean="0">
                <a:solidFill>
                  <a:srgbClr val="CC0000"/>
                </a:solidFill>
              </a:rPr>
              <a:t>特点：</a:t>
            </a:r>
            <a:r>
              <a:rPr lang="zh-CN" altLang="en-US" sz="2000" dirty="0" smtClean="0"/>
              <a:t>“稳定性</a:t>
            </a:r>
            <a:r>
              <a:rPr lang="en-US" altLang="zh-CN" sz="2000" dirty="0" smtClean="0"/>
              <a:t>+</a:t>
            </a:r>
            <a:r>
              <a:rPr lang="zh-CN" altLang="en-US" sz="2000" dirty="0" smtClean="0"/>
              <a:t>社会认可”</a:t>
            </a:r>
            <a:endParaRPr lang="zh-CN" altLang="en-US" sz="2000" dirty="0" smtClean="0"/>
          </a:p>
          <a:p>
            <a:pPr eaLnBrk="1" hangingPunct="1">
              <a:buFont typeface="Wingdings" panose="05000000000000000000" pitchFamily="2" charset="2"/>
              <a:buNone/>
              <a:defRPr/>
            </a:pPr>
            <a:r>
              <a:rPr lang="zh-CN" altLang="en-US" sz="2000" dirty="0" smtClean="0"/>
              <a:t>     </a:t>
            </a:r>
            <a:r>
              <a:rPr lang="zh-CN" altLang="en-US" sz="2400" b="1" dirty="0" smtClean="0">
                <a:solidFill>
                  <a:srgbClr val="CC0000"/>
                </a:solidFill>
              </a:rPr>
              <a:t>体现：</a:t>
            </a:r>
            <a:r>
              <a:rPr lang="zh-CN" altLang="en-US" sz="2000" dirty="0" smtClean="0"/>
              <a:t>治学方略、运行机制、教育模式、人才特点、校园文化等。</a:t>
            </a:r>
            <a:endParaRPr lang="zh-CN" altLang="en-US" sz="2000" dirty="0" smtClean="0"/>
          </a:p>
          <a:p>
            <a:pPr eaLnBrk="1" hangingPunct="1">
              <a:buFont typeface="Wingdings" panose="05000000000000000000" pitchFamily="2" charset="2"/>
              <a:buNone/>
              <a:defRPr/>
            </a:pPr>
            <a:r>
              <a:rPr lang="zh-CN" altLang="en-US" sz="2000" dirty="0" smtClean="0"/>
              <a:t>           </a:t>
            </a:r>
            <a:endParaRPr lang="zh-CN" altLang="en-US" sz="2000" dirty="0" smtClean="0"/>
          </a:p>
          <a:p>
            <a:pPr algn="ctr" eaLnBrk="1" hangingPunct="1">
              <a:spcBef>
                <a:spcPts val="0"/>
              </a:spcBef>
              <a:buFont typeface="Wingdings" panose="05000000000000000000" pitchFamily="2" charset="2"/>
              <a:buNone/>
              <a:defRPr/>
            </a:pPr>
            <a:r>
              <a:rPr lang="zh-CN" altLang="en-US" sz="2400" dirty="0" smtClean="0"/>
              <a:t>     </a:t>
            </a:r>
            <a:r>
              <a:rPr lang="zh-CN" altLang="en-US" sz="2400" b="1" dirty="0" smtClean="0">
                <a:effectLst>
                  <a:outerShdw blurRad="38100" dist="38100" dir="2700000" algn="tl">
                    <a:srgbClr val="C0C0C0"/>
                  </a:outerShdw>
                </a:effectLst>
              </a:rPr>
              <a:t>形成规律</a:t>
            </a:r>
            <a:endParaRPr lang="zh-CN" altLang="en-US" sz="2400" b="1" dirty="0" smtClean="0">
              <a:effectLst>
                <a:outerShdw blurRad="38100" dist="38100" dir="2700000" algn="tl">
                  <a:srgbClr val="C0C0C0"/>
                </a:outerShdw>
              </a:effectLst>
            </a:endParaRPr>
          </a:p>
          <a:p>
            <a:pPr marL="2339975" eaLnBrk="1" hangingPunct="1">
              <a:spcBef>
                <a:spcPct val="15000"/>
              </a:spcBef>
              <a:buFontTx/>
              <a:buChar char="•"/>
              <a:defRPr/>
            </a:pPr>
            <a:r>
              <a:rPr lang="zh-CN" altLang="en-US" sz="2400" b="1" dirty="0" smtClean="0"/>
              <a:t>挖掘办学历史，传承大学精神；</a:t>
            </a:r>
            <a:endParaRPr lang="zh-CN" altLang="en-US" sz="2400" b="1" dirty="0" smtClean="0"/>
          </a:p>
          <a:p>
            <a:pPr marL="2339975" eaLnBrk="1" hangingPunct="1">
              <a:spcBef>
                <a:spcPct val="15000"/>
              </a:spcBef>
              <a:buFontTx/>
              <a:buChar char="•"/>
              <a:defRPr/>
            </a:pPr>
            <a:r>
              <a:rPr lang="zh-CN" altLang="en-US" sz="2400" b="1" dirty="0" smtClean="0"/>
              <a:t>找准办学定位，确定服务面向；</a:t>
            </a:r>
            <a:endParaRPr lang="zh-CN" altLang="en-US" sz="2400" b="1" dirty="0" smtClean="0"/>
          </a:p>
          <a:p>
            <a:pPr marL="2339975" eaLnBrk="1" hangingPunct="1">
              <a:spcBef>
                <a:spcPct val="15000"/>
              </a:spcBef>
              <a:buFontTx/>
              <a:buChar char="•"/>
              <a:defRPr/>
            </a:pPr>
            <a:r>
              <a:rPr lang="zh-CN" altLang="en-US" sz="2400" b="1" dirty="0" smtClean="0"/>
              <a:t>创新办学理念，主动培育实践；</a:t>
            </a:r>
            <a:endParaRPr lang="zh-CN" altLang="en-US" sz="2400" b="1" dirty="0" smtClean="0"/>
          </a:p>
          <a:p>
            <a:pPr marL="2339975" eaLnBrk="1" hangingPunct="1">
              <a:spcBef>
                <a:spcPct val="15000"/>
              </a:spcBef>
              <a:buFontTx/>
              <a:buChar char="•"/>
              <a:defRPr/>
            </a:pPr>
            <a:r>
              <a:rPr lang="zh-CN" altLang="en-US" sz="2400" b="1" dirty="0" smtClean="0"/>
              <a:t>与时俱进，不断发展。    </a:t>
            </a:r>
            <a:endParaRPr lang="zh-CN" altLang="en-US" sz="2400" b="1" dirty="0" smtClean="0"/>
          </a:p>
        </p:txBody>
      </p:sp>
      <p:sp>
        <p:nvSpPr>
          <p:cNvPr id="9" name="Rectangle 9"/>
          <p:cNvSpPr>
            <a:spLocks noGrp="1"/>
          </p:cNvSpPr>
          <p:nvPr>
            <p:ph type="title"/>
          </p:nvPr>
        </p:nvSpPr>
        <p:spPr>
          <a:xfrm>
            <a:off x="0" y="-294958"/>
            <a:ext cx="8936038"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（七）自选特色项目</a:t>
            </a:r>
            <a:endParaRPr lang="en-US" altLang="zh-CN" sz="36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3"/>
          <p:cNvSpPr>
            <a:spLocks noGrp="1"/>
          </p:cNvSpPr>
          <p:nvPr>
            <p:ph type="body" idx="1"/>
          </p:nvPr>
        </p:nvSpPr>
        <p:spPr/>
        <p:txBody>
          <a:bodyPr/>
          <a:lstStyle/>
          <a:p>
            <a:pPr eaLnBrk="1" hangingPunct="1">
              <a:spcBef>
                <a:spcPts val="1200"/>
              </a:spcBef>
              <a:buFont typeface="Wingdings" panose="05000000000000000000" pitchFamily="2" charset="2"/>
              <a:buChar char="Ø"/>
            </a:pPr>
            <a:r>
              <a:rPr lang="zh-CN" altLang="en-US" sz="2800" dirty="0" smtClean="0"/>
              <a:t>学校在这个项目上可以选，也可不选；</a:t>
            </a:r>
            <a:endParaRPr lang="zh-CN" altLang="en-US" sz="2800" dirty="0" smtClean="0"/>
          </a:p>
          <a:p>
            <a:pPr eaLnBrk="1" hangingPunct="1">
              <a:spcBef>
                <a:spcPts val="1200"/>
              </a:spcBef>
              <a:buFont typeface="Wingdings" panose="05000000000000000000" pitchFamily="2" charset="2"/>
              <a:buChar char="Ø"/>
            </a:pPr>
            <a:r>
              <a:rPr lang="zh-CN" altLang="en-US" sz="2800" dirty="0" smtClean="0"/>
              <a:t>学科特点不能作为特色项目；</a:t>
            </a:r>
            <a:endParaRPr lang="zh-CN" altLang="en-US" sz="2800" dirty="0" smtClean="0"/>
          </a:p>
          <a:p>
            <a:pPr eaLnBrk="1" hangingPunct="1">
              <a:spcBef>
                <a:spcPts val="1200"/>
              </a:spcBef>
              <a:buFont typeface="Wingdings" panose="05000000000000000000" pitchFamily="2" charset="2"/>
              <a:buChar char="Ø"/>
            </a:pPr>
            <a:r>
              <a:rPr lang="zh-CN" altLang="en-US" sz="2800" dirty="0" smtClean="0"/>
              <a:t>如果选择了，可以按</a:t>
            </a:r>
            <a:r>
              <a:rPr lang="zh-CN" altLang="en-US" sz="2800" dirty="0" smtClean="0">
                <a:latin typeface="Arial" panose="020B0604020202020204" pitchFamily="34" charset="0"/>
              </a:rPr>
              <a:t>“</a:t>
            </a:r>
            <a:r>
              <a:rPr lang="zh-CN" altLang="en-US" sz="2800" dirty="0" smtClean="0"/>
              <a:t>四个如何</a:t>
            </a:r>
            <a:r>
              <a:rPr lang="zh-CN" altLang="en-US" sz="2800" dirty="0" smtClean="0">
                <a:latin typeface="Arial" panose="020B0604020202020204" pitchFamily="34" charset="0"/>
              </a:rPr>
              <a:t>”</a:t>
            </a:r>
            <a:r>
              <a:rPr lang="zh-CN" altLang="en-US" sz="2800" dirty="0" smtClean="0"/>
              <a:t>来总结。</a:t>
            </a:r>
            <a:endParaRPr lang="en-US" altLang="zh-CN" sz="2800" dirty="0" smtClean="0"/>
          </a:p>
          <a:p>
            <a:pPr eaLnBrk="1" hangingPunct="1">
              <a:buFont typeface="Arial" panose="020B0604020202020204" pitchFamily="34" charset="0"/>
              <a:buNone/>
            </a:pPr>
            <a:endParaRPr lang="zh-CN" altLang="en-US" sz="2800" dirty="0" smtClean="0"/>
          </a:p>
        </p:txBody>
      </p:sp>
      <p:sp>
        <p:nvSpPr>
          <p:cNvPr id="6" name="灯片编号占位符 5"/>
          <p:cNvSpPr>
            <a:spLocks noGrp="1"/>
          </p:cNvSpPr>
          <p:nvPr>
            <p:ph type="sldNum" sz="quarter" idx="12"/>
          </p:nvPr>
        </p:nvSpPr>
        <p:spPr/>
        <p:txBody>
          <a:bodyPr/>
          <a:lstStyle/>
          <a:p>
            <a:pPr>
              <a:defRPr/>
            </a:pPr>
            <a:fld id="{D084A880-5FEA-49E4-84B8-798A6556DFD0}" type="slidenum">
              <a:rPr lang="zh-CN" altLang="en-US"/>
            </a:fld>
            <a:endParaRPr lang="zh-CN" altLang="en-US"/>
          </a:p>
        </p:txBody>
      </p:sp>
      <p:sp>
        <p:nvSpPr>
          <p:cNvPr id="8" name="Rectangle 9"/>
          <p:cNvSpPr>
            <a:spLocks noGrp="1"/>
          </p:cNvSpPr>
          <p:nvPr>
            <p:ph type="title"/>
          </p:nvPr>
        </p:nvSpPr>
        <p:spPr>
          <a:xfrm>
            <a:off x="207962" y="-249238"/>
            <a:ext cx="8936038" cy="1325563"/>
          </a:xfrm>
          <a:effectLst>
            <a:outerShdw dist="35921" dir="2700000" algn="ctr" rotWithShape="0">
              <a:srgbClr val="808080">
                <a:alpha val="50000"/>
              </a:srgbClr>
            </a:outerShdw>
          </a:effectLst>
        </p:spPr>
        <p:txBody>
          <a:bodyPr/>
          <a:lstStyle/>
          <a:p>
            <a:pPr algn="l" eaLnBrk="1" hangingPunct="1">
              <a:defRPr/>
            </a:pPr>
            <a:r>
              <a:rPr lang="zh-CN" altLang="en-US" sz="3600" dirty="0" smtClean="0">
                <a:ea typeface="华文中宋" panose="02010600040101010101" pitchFamily="2" charset="-122"/>
              </a:rPr>
              <a:t>（七）自选特色项目</a:t>
            </a:r>
            <a:endParaRPr lang="en-US" altLang="zh-CN" sz="36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6"/>
          <p:cNvSpPr>
            <a:spLocks noGrp="1"/>
          </p:cNvSpPr>
          <p:nvPr>
            <p:ph type="sldNum" sz="quarter" idx="12"/>
          </p:nvPr>
        </p:nvSpPr>
        <p:spPr/>
        <p:txBody>
          <a:bodyPr/>
          <a:lstStyle/>
          <a:p>
            <a:pPr>
              <a:defRPr/>
            </a:pPr>
            <a:fld id="{51D72838-AC36-4A33-9590-F1630D9245BF}" type="slidenum">
              <a:rPr lang="zh-CN" altLang="en-US"/>
            </a:fld>
            <a:endParaRPr lang="zh-CN" altLang="en-US"/>
          </a:p>
        </p:txBody>
      </p:sp>
      <p:sp>
        <p:nvSpPr>
          <p:cNvPr id="63490" name="Rectangle 2"/>
          <p:cNvSpPr>
            <a:spLocks noGrp="1"/>
          </p:cNvSpPr>
          <p:nvPr>
            <p:ph type="title"/>
          </p:nvPr>
        </p:nvSpPr>
        <p:spPr>
          <a:xfrm>
            <a:off x="812483" y="2474913"/>
            <a:ext cx="6854190" cy="1325563"/>
          </a:xfrm>
          <a:effectLst>
            <a:outerShdw dist="35921" dir="2700000" algn="ctr" rotWithShape="0">
              <a:srgbClr val="808080">
                <a:alpha val="50000"/>
              </a:srgbClr>
            </a:outerShdw>
          </a:effectLst>
        </p:spPr>
        <p:txBody>
          <a:bodyPr/>
          <a:lstStyle/>
          <a:p>
            <a:pPr marL="1079500" indent="-1079500" algn="l" eaLnBrk="1" hangingPunct="1">
              <a:defRPr/>
            </a:pPr>
            <a:r>
              <a:rPr lang="zh-CN" altLang="en-US" sz="4000" b="1" dirty="0" smtClean="0">
                <a:effectLst>
                  <a:outerShdw blurRad="38100" dist="38100" dir="2700000" algn="tl">
                    <a:srgbClr val="C0C0C0"/>
                  </a:outerShdw>
                </a:effectLst>
                <a:ea typeface="华文中宋" panose="02010600040101010101" pitchFamily="2" charset="-122"/>
              </a:rPr>
              <a:t>三、学校评建组织实施要点</a:t>
            </a:r>
            <a:endParaRPr lang="zh-CN" altLang="en-US" sz="4000" b="1" dirty="0" smtClean="0">
              <a:effectLst>
                <a:outerShdw blurRad="38100" dist="38100" dir="2700000" algn="tl">
                  <a:srgbClr val="C0C0C0"/>
                </a:outerShdw>
              </a:effectLst>
              <a:ea typeface="华文中宋" panose="02010600040101010101" pitchFamily="2" charset="-122"/>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1065200"/>
            <a:ext cx="8770937" cy="2649855"/>
          </a:xfrm>
          <a:prstGeom prst="rect">
            <a:avLst/>
          </a:prstGeom>
          <a:noFill/>
          <a:ln w="9525">
            <a:noFill/>
            <a:miter lim="800000"/>
          </a:ln>
        </p:spPr>
        <p:txBody>
          <a:bodyPr vert="horz" wrap="square" lIns="91440" tIns="45720" rIns="91440" bIns="45720" numCol="1" anchor="t" anchorCtr="0" compatLnSpc="1"/>
          <a:lstStyle/>
          <a:p>
            <a:pPr marL="535305" lvl="0" algn="l">
              <a:spcBef>
                <a:spcPts val="1200"/>
              </a:spcBef>
              <a:buFont typeface="Wingdings" panose="05000000000000000000" pitchFamily="2" charset="2"/>
              <a:buChar char="l"/>
            </a:pPr>
            <a:r>
              <a:rPr lang="zh-CN" altLang="en-US" sz="2800" kern="0" dirty="0" smtClean="0">
                <a:latin typeface="华文中宋" panose="02010600040101010101" pitchFamily="2" charset="-122"/>
                <a:ea typeface="+mn-ea"/>
              </a:rPr>
              <a:t>评估与己无关，是教务处和评建办的事；</a:t>
            </a:r>
            <a:endParaRPr lang="en-US" altLang="zh-CN" sz="2800" kern="0" dirty="0" smtClean="0">
              <a:latin typeface="华文中宋" panose="02010600040101010101" pitchFamily="2" charset="-122"/>
              <a:ea typeface="+mn-ea"/>
            </a:endParaRPr>
          </a:p>
          <a:p>
            <a:pPr marL="535305" lvl="0" algn="l">
              <a:spcBef>
                <a:spcPts val="1200"/>
              </a:spcBef>
              <a:buFont typeface="Wingdings" panose="05000000000000000000" pitchFamily="2" charset="2"/>
              <a:buChar char="l"/>
            </a:pPr>
            <a:r>
              <a:rPr lang="zh-CN" altLang="en-US" sz="2800" kern="0" dirty="0" smtClean="0">
                <a:latin typeface="华文中宋" panose="02010600040101010101" pitchFamily="2" charset="-122"/>
                <a:ea typeface="+mn-ea"/>
              </a:rPr>
              <a:t>重材料准备，轻评建工作；</a:t>
            </a:r>
            <a:endParaRPr lang="en-US" altLang="zh-CN" sz="2800" kern="0" dirty="0" smtClean="0">
              <a:latin typeface="华文中宋" panose="02010600040101010101" pitchFamily="2" charset="-122"/>
              <a:ea typeface="+mn-ea"/>
            </a:endParaRPr>
          </a:p>
          <a:p>
            <a:pPr marL="535305" lvl="0" algn="l">
              <a:spcBef>
                <a:spcPts val="1200"/>
              </a:spcBef>
              <a:buFont typeface="Wingdings" panose="05000000000000000000" pitchFamily="2" charset="2"/>
              <a:buChar char="l"/>
            </a:pPr>
            <a:r>
              <a:rPr lang="zh-CN" altLang="en-US" sz="2800" kern="0" dirty="0" smtClean="0">
                <a:latin typeface="华文中宋" panose="02010600040101010101" pitchFamily="2" charset="-122"/>
                <a:ea typeface="+mn-ea"/>
              </a:rPr>
              <a:t>重成绩展示，轻问题挖掘；</a:t>
            </a:r>
            <a:endParaRPr lang="en-US" altLang="zh-CN" sz="2800" kern="0" dirty="0" smtClean="0">
              <a:latin typeface="华文中宋" panose="02010600040101010101" pitchFamily="2" charset="-122"/>
              <a:ea typeface="+mn-ea"/>
            </a:endParaRPr>
          </a:p>
          <a:p>
            <a:pPr marL="535305" lvl="0" algn="l">
              <a:spcBef>
                <a:spcPts val="1200"/>
              </a:spcBef>
              <a:buFont typeface="Wingdings" panose="05000000000000000000" pitchFamily="2" charset="2"/>
              <a:buChar char="l"/>
            </a:pPr>
            <a:r>
              <a:rPr lang="zh-CN" altLang="en-US" sz="2800" kern="0" dirty="0" smtClean="0">
                <a:latin typeface="华文中宋" panose="02010600040101010101" pitchFamily="2" charset="-122"/>
                <a:ea typeface="+mn-ea"/>
              </a:rPr>
              <a:t>没有很好地思考“四个如何”</a:t>
            </a:r>
            <a:endParaRPr lang="en-US" altLang="zh-CN" sz="2800" kern="0" dirty="0" smtClean="0">
              <a:latin typeface="华文中宋" panose="02010600040101010101" pitchFamily="2" charset="-122"/>
              <a:ea typeface="+mn-ea"/>
            </a:endParaRPr>
          </a:p>
          <a:p>
            <a:pPr marL="535305" lvl="0" algn="l">
              <a:spcBef>
                <a:spcPts val="1200"/>
              </a:spcBef>
              <a:buFont typeface="Wingdings" panose="05000000000000000000" pitchFamily="2" charset="2"/>
              <a:buChar char="l"/>
            </a:pPr>
            <a:r>
              <a:rPr lang="zh-CN" altLang="en-US" sz="2800" kern="0" dirty="0" smtClean="0">
                <a:latin typeface="华文中宋" panose="02010600040101010101" pitchFamily="2" charset="-122"/>
                <a:ea typeface="+mn-ea"/>
              </a:rPr>
              <a:t>新评估理念尚未很好地落实到组织实施中</a:t>
            </a:r>
            <a:endParaRPr lang="en-US" altLang="zh-CN" sz="2800" kern="0" dirty="0" smtClean="0">
              <a:latin typeface="华文中宋" panose="02010600040101010101" pitchFamily="2" charset="-122"/>
              <a:ea typeface="+mn-ea"/>
            </a:endParaRPr>
          </a:p>
          <a:p>
            <a:pPr marL="992505" lvl="1" algn="l">
              <a:spcBef>
                <a:spcPts val="1200"/>
              </a:spcBef>
              <a:buFont typeface="Wingdings" panose="05000000000000000000" pitchFamily="2" charset="2"/>
              <a:buChar char="ü"/>
            </a:pPr>
            <a:r>
              <a:rPr lang="zh-CN" altLang="en-US" sz="2400" kern="0" dirty="0" smtClean="0">
                <a:solidFill>
                  <a:srgbClr val="FF0000"/>
                </a:solidFill>
                <a:latin typeface="华文中宋" panose="02010600040101010101" pitchFamily="2" charset="-122"/>
                <a:ea typeface="+mn-ea"/>
              </a:rPr>
              <a:t>学校是质量保障和评估的主体（可以延伸到每个二级院系、每个学科、专业、每门课程、每位教师）</a:t>
            </a:r>
            <a:r>
              <a:rPr lang="zh-CN" altLang="en-US" sz="2400" kern="0" dirty="0" smtClean="0">
                <a:latin typeface="华文中宋" panose="02010600040101010101" pitchFamily="2" charset="-122"/>
                <a:ea typeface="+mn-ea"/>
              </a:rPr>
              <a:t>；效力在逐级递减！</a:t>
            </a:r>
            <a:endParaRPr lang="en-US" altLang="zh-CN" sz="2400" kern="0" dirty="0" smtClean="0">
              <a:latin typeface="华文中宋" panose="02010600040101010101" pitchFamily="2" charset="-122"/>
              <a:ea typeface="+mn-ea"/>
            </a:endParaRPr>
          </a:p>
          <a:p>
            <a:pPr marL="992505" lvl="1"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rPr>
              <a:t>以学生为本，关注学生需求与评价；</a:t>
            </a:r>
            <a:endParaRPr lang="en-US" altLang="zh-CN" sz="2400" kern="0" dirty="0" smtClean="0">
              <a:latin typeface="华文中宋" panose="02010600040101010101" pitchFamily="2" charset="-122"/>
              <a:ea typeface="+mn-ea"/>
            </a:endParaRPr>
          </a:p>
          <a:p>
            <a:pPr marL="992505" lvl="1"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rPr>
              <a:t>以学习产出为导向，关注用人单位需求与评价；</a:t>
            </a:r>
            <a:endParaRPr lang="en-US" altLang="zh-CN" sz="2400"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（一）院系容易出现的问题</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1053770"/>
            <a:ext cx="8770937" cy="985817"/>
          </a:xfrm>
          <a:prstGeom prst="rect">
            <a:avLst/>
          </a:prstGeom>
          <a:noFill/>
          <a:ln w="9525">
            <a:noFill/>
            <a:miter lim="800000"/>
          </a:ln>
        </p:spPr>
        <p:txBody>
          <a:bodyPr vert="horz" wrap="square" lIns="91440" tIns="45720" rIns="91440" bIns="45720" numCol="1" anchor="t" anchorCtr="0" compatLnSpc="1"/>
          <a:lstStyle/>
          <a:p>
            <a:pPr marL="535305" lvl="0" algn="l">
              <a:spcBef>
                <a:spcPts val="1800"/>
              </a:spcBef>
              <a:buFont typeface="Wingdings" panose="05000000000000000000" pitchFamily="2" charset="2"/>
              <a:buChar char="l"/>
            </a:pPr>
            <a:r>
              <a:rPr lang="zh-CN" altLang="en-US" sz="2800" kern="0" dirty="0" smtClean="0">
                <a:latin typeface="华文中宋" panose="02010600040101010101" pitchFamily="2" charset="-122"/>
                <a:ea typeface="+mn-ea"/>
              </a:rPr>
              <a:t>梳理“四个如何”</a:t>
            </a:r>
            <a:endParaRPr lang="en-US" altLang="zh-CN" sz="2800" kern="0" dirty="0" smtClean="0">
              <a:latin typeface="华文中宋" panose="02010600040101010101" pitchFamily="2" charset="-122"/>
              <a:ea typeface="+mn-ea"/>
            </a:endParaRPr>
          </a:p>
          <a:p>
            <a:pPr marL="535305" lvl="0" indent="457200" algn="l">
              <a:spcBef>
                <a:spcPts val="0"/>
              </a:spcBef>
            </a:pPr>
            <a:r>
              <a:rPr lang="en-US" altLang="zh-CN" sz="2800" kern="0" dirty="0" smtClean="0">
                <a:latin typeface="华文中宋" panose="02010600040101010101" pitchFamily="2" charset="-122"/>
                <a:ea typeface="+mn-ea"/>
              </a:rPr>
              <a:t>——</a:t>
            </a:r>
            <a:r>
              <a:rPr lang="zh-CN" altLang="en-US" sz="2800" kern="0" dirty="0" smtClean="0">
                <a:latin typeface="华文中宋" panose="02010600040101010101" pitchFamily="2" charset="-122"/>
                <a:ea typeface="+mn-ea"/>
              </a:rPr>
              <a:t>如何说，如何做，效果如何，如何改进；</a:t>
            </a:r>
            <a:endParaRPr lang="en-US" altLang="zh-CN" sz="2800" kern="0" dirty="0" smtClean="0">
              <a:latin typeface="华文中宋" panose="02010600040101010101" pitchFamily="2" charset="-122"/>
              <a:ea typeface="+mn-ea"/>
            </a:endParaRPr>
          </a:p>
          <a:p>
            <a:pPr marL="535305" indent="457200" algn="l">
              <a:spcBef>
                <a:spcPts val="0"/>
              </a:spcBef>
            </a:pPr>
            <a:endParaRPr lang="zh-CN" altLang="en-US" sz="2800" dirty="0" smtClean="0"/>
          </a:p>
          <a:p>
            <a:pPr marL="535305" lvl="0" indent="457200" algn="l">
              <a:spcBef>
                <a:spcPts val="0"/>
              </a:spcBef>
            </a:pPr>
            <a:endParaRPr lang="en-US" altLang="zh-CN" sz="2800" kern="0" dirty="0" smtClean="0">
              <a:latin typeface="华文中宋" panose="02010600040101010101" pitchFamily="2" charset="-122"/>
              <a:ea typeface="+mn-ea"/>
            </a:endParaRPr>
          </a:p>
          <a:p>
            <a:pPr marL="535305" lvl="0" algn="l">
              <a:spcBef>
                <a:spcPts val="0"/>
              </a:spcBef>
              <a:buFont typeface="Wingdings" panose="05000000000000000000" pitchFamily="2" charset="2"/>
              <a:buChar char="l"/>
            </a:pPr>
            <a:endParaRPr lang="en-US" altLang="zh-CN" sz="2800" kern="0" dirty="0" smtClean="0">
              <a:latin typeface="华文中宋" panose="02010600040101010101" pitchFamily="2" charset="-122"/>
              <a:ea typeface="+mn-ea"/>
            </a:endParaRPr>
          </a:p>
          <a:p>
            <a:pPr marL="535305" lvl="0" algn="l">
              <a:spcBef>
                <a:spcPts val="0"/>
              </a:spcBef>
              <a:buFont typeface="Wingdings" panose="05000000000000000000" pitchFamily="2" charset="2"/>
              <a:buChar char="l"/>
            </a:pPr>
            <a:r>
              <a:rPr lang="zh-CN" altLang="en-US" sz="2800" kern="0" dirty="0" smtClean="0">
                <a:latin typeface="华文中宋" panose="02010600040101010101" pitchFamily="2" charset="-122"/>
                <a:ea typeface="+mn-ea"/>
              </a:rPr>
              <a:t>落实教学中心地位，积极务实开展评建工作；</a:t>
            </a:r>
            <a:endParaRPr lang="en-US" altLang="zh-CN" sz="2800" kern="0" dirty="0" smtClean="0">
              <a:latin typeface="华文中宋" panose="02010600040101010101" pitchFamily="2" charset="-122"/>
              <a:ea typeface="+mn-ea"/>
            </a:endParaRPr>
          </a:p>
          <a:p>
            <a:pPr marL="535305" lvl="0" algn="l">
              <a:spcBef>
                <a:spcPts val="1800"/>
              </a:spcBef>
            </a:pPr>
            <a:endParaRPr lang="en-US" altLang="zh-CN" sz="2800" kern="0" dirty="0" smtClean="0">
              <a:latin typeface="华文中宋" panose="02010600040101010101" pitchFamily="2" charset="-122"/>
              <a:ea typeface="+mn-ea"/>
            </a:endParaRPr>
          </a:p>
          <a:p>
            <a:pPr marL="535305" lvl="0" algn="l">
              <a:spcBef>
                <a:spcPts val="1800"/>
              </a:spcBef>
              <a:buFont typeface="Wingdings" panose="05000000000000000000" pitchFamily="2" charset="2"/>
              <a:buChar char="l"/>
            </a:pPr>
            <a:endParaRPr lang="en-US" altLang="zh-CN" sz="2800" kern="0" dirty="0" smtClean="0">
              <a:latin typeface="华文中宋" panose="02010600040101010101" pitchFamily="2" charset="-122"/>
              <a:ea typeface="+mn-ea"/>
            </a:endParaRPr>
          </a:p>
          <a:p>
            <a:pPr marL="535305" lvl="0" algn="l">
              <a:spcBef>
                <a:spcPts val="0"/>
              </a:spcBef>
              <a:buFont typeface="Wingdings" panose="05000000000000000000" pitchFamily="2" charset="2"/>
              <a:buChar char="l"/>
            </a:pPr>
            <a:r>
              <a:rPr lang="zh-CN" altLang="en-US" sz="2800" kern="0" dirty="0" smtClean="0">
                <a:latin typeface="华文中宋" panose="02010600040101010101" pitchFamily="2" charset="-122"/>
                <a:ea typeface="+mn-ea"/>
              </a:rPr>
              <a:t>形成有机配合、运行有效的教学质保体系</a:t>
            </a:r>
            <a:endParaRPr lang="en-US" altLang="zh-CN" sz="2800"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（二）评建工作重点</a:t>
            </a:r>
            <a:endParaRPr lang="zh-CN" altLang="en-US" sz="4000" dirty="0" smtClean="0">
              <a:ea typeface="华文中宋" panose="02010600040101010101" pitchFamily="2" charset="-122"/>
            </a:endParaRPr>
          </a:p>
        </p:txBody>
      </p:sp>
      <p:sp>
        <p:nvSpPr>
          <p:cNvPr id="5" name="AutoShape 11"/>
          <p:cNvSpPr>
            <a:spLocks noChangeArrowheads="1"/>
          </p:cNvSpPr>
          <p:nvPr/>
        </p:nvSpPr>
        <p:spPr bwMode="auto">
          <a:xfrm>
            <a:off x="558779" y="2062937"/>
            <a:ext cx="7623320" cy="1007154"/>
          </a:xfrm>
          <a:prstGeom prst="roundRect">
            <a:avLst>
              <a:gd name="adj" fmla="val 16667"/>
            </a:avLst>
          </a:prstGeom>
          <a:solidFill>
            <a:srgbClr val="FFFFCC"/>
          </a:solidFill>
          <a:ln w="38100" algn="ctr">
            <a:solidFill>
              <a:srgbClr val="969696"/>
            </a:solidFill>
            <a:round/>
          </a:ln>
        </p:spPr>
        <p:txBody>
          <a:bodyPr wrap="none" anchor="ctr"/>
          <a:lstStyle/>
          <a:p>
            <a:endParaRPr lang="zh-CN" altLang="en-US"/>
          </a:p>
        </p:txBody>
      </p:sp>
      <p:sp>
        <p:nvSpPr>
          <p:cNvPr id="9" name="TextBox 8"/>
          <p:cNvSpPr txBox="1"/>
          <p:nvPr/>
        </p:nvSpPr>
        <p:spPr>
          <a:xfrm>
            <a:off x="688770" y="2178108"/>
            <a:ext cx="7231336" cy="830997"/>
          </a:xfrm>
          <a:prstGeom prst="rect">
            <a:avLst/>
          </a:prstGeom>
          <a:noFill/>
        </p:spPr>
        <p:txBody>
          <a:bodyPr wrap="square" rtlCol="0">
            <a:spAutoFit/>
          </a:bodyPr>
          <a:lstStyle/>
          <a:p>
            <a:pPr algn="l"/>
            <a:r>
              <a:rPr lang="zh-CN" altLang="en-US" sz="2400" kern="0" dirty="0" smtClean="0">
                <a:latin typeface="华文中宋" panose="02010600040101010101" pitchFamily="2" charset="-122"/>
                <a:ea typeface="+mn-ea"/>
              </a:rPr>
              <a:t>是学校总结梳理办学指导思想、办学特色、办学经验，查找问题与不足的好机会。</a:t>
            </a:r>
            <a:endParaRPr lang="zh-CN" altLang="en-US" sz="2400" kern="0" dirty="0" smtClean="0">
              <a:latin typeface="华文中宋" panose="02010600040101010101" pitchFamily="2" charset="-122"/>
              <a:ea typeface="+mn-ea"/>
            </a:endParaRPr>
          </a:p>
        </p:txBody>
      </p:sp>
      <p:sp>
        <p:nvSpPr>
          <p:cNvPr id="10" name="AutoShape 11"/>
          <p:cNvSpPr>
            <a:spLocks noChangeArrowheads="1"/>
          </p:cNvSpPr>
          <p:nvPr/>
        </p:nvSpPr>
        <p:spPr bwMode="auto">
          <a:xfrm>
            <a:off x="556804" y="3749882"/>
            <a:ext cx="7623320" cy="1007154"/>
          </a:xfrm>
          <a:prstGeom prst="roundRect">
            <a:avLst>
              <a:gd name="adj" fmla="val 16667"/>
            </a:avLst>
          </a:prstGeom>
          <a:solidFill>
            <a:srgbClr val="FFFFCC"/>
          </a:solidFill>
          <a:ln w="38100" algn="ctr">
            <a:solidFill>
              <a:srgbClr val="969696"/>
            </a:solidFill>
            <a:round/>
          </a:ln>
        </p:spPr>
        <p:txBody>
          <a:bodyPr wrap="none" anchor="ctr"/>
          <a:lstStyle/>
          <a:p>
            <a:endParaRPr lang="zh-CN" altLang="en-US"/>
          </a:p>
        </p:txBody>
      </p:sp>
      <p:sp>
        <p:nvSpPr>
          <p:cNvPr id="11" name="TextBox 10"/>
          <p:cNvSpPr txBox="1"/>
          <p:nvPr/>
        </p:nvSpPr>
        <p:spPr>
          <a:xfrm>
            <a:off x="686795" y="3830763"/>
            <a:ext cx="7231336" cy="1200329"/>
          </a:xfrm>
          <a:prstGeom prst="rect">
            <a:avLst/>
          </a:prstGeom>
          <a:noFill/>
        </p:spPr>
        <p:txBody>
          <a:bodyPr wrap="square" rtlCol="0">
            <a:spAutoFit/>
          </a:bodyPr>
          <a:lstStyle/>
          <a:p>
            <a:pPr lvl="0" algn="l"/>
            <a:r>
              <a:rPr lang="zh-CN" altLang="en-US" sz="2400" kern="0" dirty="0" smtClean="0">
                <a:latin typeface="华文中宋" panose="02010600040101010101" pitchFamily="2" charset="-122"/>
                <a:ea typeface="+mn-ea"/>
              </a:rPr>
              <a:t>是学校</a:t>
            </a:r>
            <a:r>
              <a:rPr lang="zh-CN" altLang="en-US" sz="2400" dirty="0" smtClean="0"/>
              <a:t>加强教学建设、深化教学改革、提高教学管理水平的好机会，</a:t>
            </a:r>
            <a:r>
              <a:rPr lang="zh-CN" altLang="en-US" sz="2400" b="1" dirty="0" smtClean="0">
                <a:solidFill>
                  <a:srgbClr val="CC0000"/>
                </a:solidFill>
                <a:latin typeface="+mn-lt"/>
                <a:ea typeface="+mn-ea"/>
              </a:rPr>
              <a:t>以评促建，以评促强！</a:t>
            </a:r>
            <a:endParaRPr lang="zh-CN" altLang="en-US" sz="2400" b="1" dirty="0" smtClean="0">
              <a:solidFill>
                <a:srgbClr val="CC0000"/>
              </a:solidFill>
              <a:latin typeface="+mn-lt"/>
              <a:ea typeface="+mn-ea"/>
            </a:endParaRPr>
          </a:p>
          <a:p>
            <a:pPr algn="l"/>
            <a:endParaRPr lang="zh-CN" altLang="en-US" sz="2400" kern="0" dirty="0" smtClean="0">
              <a:latin typeface="华文中宋" panose="02010600040101010101" pitchFamily="2" charset="-122"/>
              <a:ea typeface="+mn-ea"/>
            </a:endParaRPr>
          </a:p>
        </p:txBody>
      </p:sp>
      <p:sp>
        <p:nvSpPr>
          <p:cNvPr id="12" name="AutoShape 11"/>
          <p:cNvSpPr>
            <a:spLocks noChangeArrowheads="1"/>
          </p:cNvSpPr>
          <p:nvPr/>
        </p:nvSpPr>
        <p:spPr bwMode="auto">
          <a:xfrm>
            <a:off x="554829" y="5469782"/>
            <a:ext cx="7623320" cy="1007154"/>
          </a:xfrm>
          <a:prstGeom prst="roundRect">
            <a:avLst>
              <a:gd name="adj" fmla="val 16667"/>
            </a:avLst>
          </a:prstGeom>
          <a:solidFill>
            <a:srgbClr val="FFFFCC"/>
          </a:solidFill>
          <a:ln w="38100" algn="ctr">
            <a:solidFill>
              <a:srgbClr val="969696"/>
            </a:solidFill>
            <a:round/>
          </a:ln>
        </p:spPr>
        <p:txBody>
          <a:bodyPr wrap="none" anchor="ctr"/>
          <a:lstStyle/>
          <a:p>
            <a:endParaRPr lang="zh-CN" altLang="en-US"/>
          </a:p>
        </p:txBody>
      </p:sp>
      <p:sp>
        <p:nvSpPr>
          <p:cNvPr id="13" name="TextBox 12"/>
          <p:cNvSpPr txBox="1"/>
          <p:nvPr/>
        </p:nvSpPr>
        <p:spPr>
          <a:xfrm>
            <a:off x="684820" y="5550663"/>
            <a:ext cx="7231336" cy="1200329"/>
          </a:xfrm>
          <a:prstGeom prst="rect">
            <a:avLst/>
          </a:prstGeom>
          <a:noFill/>
        </p:spPr>
        <p:txBody>
          <a:bodyPr wrap="square" rtlCol="0">
            <a:spAutoFit/>
          </a:bodyPr>
          <a:lstStyle/>
          <a:p>
            <a:pPr algn="l"/>
            <a:r>
              <a:rPr lang="zh-CN" altLang="en-US" sz="2400" dirty="0" smtClean="0">
                <a:solidFill>
                  <a:srgbClr val="FF0000"/>
                </a:solidFill>
              </a:rPr>
              <a:t>北大：本科教学要捧在手里，抱在怀中，扛在肩上，顶在头上！</a:t>
            </a:r>
            <a:r>
              <a:rPr lang="zh-CN" altLang="en-US" sz="2400" dirty="0" smtClean="0"/>
              <a:t>全校上下形成凝聚力、向心力。</a:t>
            </a:r>
            <a:endParaRPr lang="zh-CN" altLang="en-US" sz="2400" dirty="0" smtClean="0"/>
          </a:p>
          <a:p>
            <a:pPr algn="l"/>
            <a:endParaRPr lang="zh-CN" altLang="en-US" sz="2400" kern="0" dirty="0" smtClean="0">
              <a:latin typeface="华文中宋" panose="02010600040101010101" pitchFamily="2" charset="-122"/>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10"/>
          </p:nvPr>
        </p:nvSpPr>
        <p:spPr>
          <a:noFill/>
        </p:spPr>
        <p:txBody>
          <a:bodyPr/>
          <a:lstStyle/>
          <a:p>
            <a:fld id="{019911F2-74E5-42DF-AA4C-F403168B9FBD}" type="slidenum">
              <a:rPr lang="en-US" altLang="zh-CN" smtClean="0"/>
            </a:fld>
            <a:endParaRPr lang="en-US" altLang="zh-CN" smtClean="0"/>
          </a:p>
        </p:txBody>
      </p:sp>
      <p:sp>
        <p:nvSpPr>
          <p:cNvPr id="9219" name="Rectangle 3"/>
          <p:cNvSpPr>
            <a:spLocks noGrp="1" noChangeArrowheads="1"/>
          </p:cNvSpPr>
          <p:nvPr>
            <p:ph type="body" idx="1"/>
          </p:nvPr>
        </p:nvSpPr>
        <p:spPr>
          <a:xfrm>
            <a:off x="323528" y="1165448"/>
            <a:ext cx="8820472" cy="795699"/>
          </a:xfrm>
        </p:spPr>
        <p:txBody>
          <a:bodyPr/>
          <a:lstStyle/>
          <a:p>
            <a:pPr marL="514350" indent="-514350">
              <a:buNone/>
              <a:defRPr/>
            </a:pPr>
            <a:r>
              <a:rPr lang="en-US" altLang="zh-CN" sz="2800" b="1" dirty="0" smtClean="0">
                <a:latin typeface="华文中宋" panose="02010600040101010101" pitchFamily="2" charset="-122"/>
                <a:ea typeface="华文中宋" panose="02010600040101010101" pitchFamily="2" charset="-122"/>
              </a:rPr>
              <a:t>2</a:t>
            </a:r>
            <a:r>
              <a:rPr lang="zh-CN" altLang="en-US" sz="2800" b="1" dirty="0" smtClean="0">
                <a:latin typeface="华文中宋" panose="02010600040101010101" pitchFamily="2" charset="-122"/>
                <a:ea typeface="华文中宋" panose="02010600040101010101" pitchFamily="2" charset="-122"/>
              </a:rPr>
              <a:t>、习近平在</a:t>
            </a:r>
            <a:r>
              <a:rPr lang="en-US" altLang="zh-CN" sz="2800" b="1" dirty="0" smtClean="0">
                <a:latin typeface="华文中宋" panose="02010600040101010101" pitchFamily="2" charset="-122"/>
                <a:ea typeface="华文中宋" panose="02010600040101010101" pitchFamily="2" charset="-122"/>
              </a:rPr>
              <a:t>2017</a:t>
            </a:r>
            <a:r>
              <a:rPr lang="zh-CN" altLang="en-US" sz="2800" b="1" dirty="0" smtClean="0">
                <a:latin typeface="华文中宋" panose="02010600040101010101" pitchFamily="2" charset="-122"/>
                <a:ea typeface="华文中宋" panose="02010600040101010101" pitchFamily="2" charset="-122"/>
              </a:rPr>
              <a:t>年全国高校思想政治工作会议指出：</a:t>
            </a:r>
            <a:endParaRPr lang="en-US" altLang="zh-CN" sz="2800" b="1" dirty="0" smtClean="0">
              <a:latin typeface="华文中宋" panose="02010600040101010101" pitchFamily="2" charset="-122"/>
              <a:ea typeface="华文中宋" panose="02010600040101010101" pitchFamily="2" charset="-122"/>
            </a:endParaRPr>
          </a:p>
          <a:p>
            <a:pPr marL="0" indent="514350">
              <a:lnSpc>
                <a:spcPct val="120000"/>
              </a:lnSpc>
              <a:spcBef>
                <a:spcPts val="600"/>
              </a:spcBef>
              <a:buNone/>
              <a:defRPr/>
            </a:pPr>
            <a:endParaRPr lang="en-US" altLang="zh-CN" sz="2400" dirty="0" smtClean="0">
              <a:latin typeface="华文中宋" panose="02010600040101010101" pitchFamily="2" charset="-122"/>
              <a:ea typeface="华文中宋" panose="02010600040101010101" pitchFamily="2" charset="-122"/>
            </a:endParaRPr>
          </a:p>
          <a:p>
            <a:pPr marL="0" indent="514350">
              <a:lnSpc>
                <a:spcPct val="120000"/>
              </a:lnSpc>
              <a:spcBef>
                <a:spcPts val="600"/>
              </a:spcBef>
              <a:buNone/>
              <a:defRPr/>
            </a:pPr>
            <a:endParaRPr lang="en-US" altLang="zh-CN" sz="2400" dirty="0" smtClean="0">
              <a:latin typeface="华文中宋" panose="02010600040101010101" pitchFamily="2" charset="-122"/>
              <a:ea typeface="华文中宋" panose="02010600040101010101" pitchFamily="2" charset="-122"/>
            </a:endParaRPr>
          </a:p>
          <a:p>
            <a:pPr marL="0" indent="514350">
              <a:lnSpc>
                <a:spcPct val="120000"/>
              </a:lnSpc>
              <a:spcBef>
                <a:spcPts val="600"/>
              </a:spcBef>
              <a:buNone/>
              <a:defRPr/>
            </a:pPr>
            <a:endParaRPr lang="en-US" altLang="zh-CN" sz="2800" b="1" dirty="0" smtClean="0">
              <a:solidFill>
                <a:srgbClr val="FFC000"/>
              </a:solidFill>
              <a:latin typeface="华文中宋" panose="02010600040101010101" pitchFamily="2" charset="-122"/>
              <a:ea typeface="华文中宋" panose="02010600040101010101" pitchFamily="2" charset="-122"/>
            </a:endParaRPr>
          </a:p>
          <a:p>
            <a:pPr marL="360045" indent="0">
              <a:lnSpc>
                <a:spcPct val="150000"/>
              </a:lnSpc>
              <a:spcBef>
                <a:spcPts val="1200"/>
              </a:spcBef>
              <a:buFont typeface="Wingdings" panose="05000000000000000000" pitchFamily="2" charset="2"/>
              <a:buNone/>
              <a:defRPr/>
            </a:pPr>
            <a:endParaRPr lang="en-US" altLang="zh-CN" sz="2800" b="1" dirty="0" smtClean="0">
              <a:solidFill>
                <a:srgbClr val="FFC000"/>
              </a:solidFill>
              <a:latin typeface="华文中宋" panose="02010600040101010101" pitchFamily="2" charset="-122"/>
              <a:ea typeface="华文中宋" panose="02010600040101010101" pitchFamily="2" charset="-122"/>
            </a:endParaRPr>
          </a:p>
          <a:p>
            <a:pPr marL="360045" indent="514350">
              <a:lnSpc>
                <a:spcPct val="150000"/>
              </a:lnSpc>
              <a:spcBef>
                <a:spcPts val="1200"/>
              </a:spcBef>
              <a:buNone/>
              <a:defRPr/>
            </a:pPr>
            <a:endParaRPr lang="en-US" altLang="zh-CN" b="1" dirty="0" smtClean="0">
              <a:latin typeface="仿宋_GB2312" panose="02010609030101010101" pitchFamily="49" charset="-122"/>
              <a:ea typeface="仿宋_GB2312" panose="02010609030101010101" pitchFamily="49" charset="-122"/>
            </a:endParaRPr>
          </a:p>
        </p:txBody>
      </p:sp>
      <p:cxnSp>
        <p:nvCxnSpPr>
          <p:cNvPr id="4" name="直接连接符 3"/>
          <p:cNvCxnSpPr/>
          <p:nvPr/>
        </p:nvCxnSpPr>
        <p:spPr bwMode="auto">
          <a:xfrm>
            <a:off x="0" y="764704"/>
            <a:ext cx="9144000" cy="0"/>
          </a:xfrm>
          <a:prstGeom prst="line">
            <a:avLst/>
          </a:prstGeom>
          <a:ln w="38100" cap="sq" cmpd="dbl">
            <a:solidFill>
              <a:schemeClr val="bg1">
                <a:lumMod val="20000"/>
                <a:lumOff val="80000"/>
              </a:schemeClr>
            </a:solidFill>
            <a:prstDash val="solid"/>
            <a:round/>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（一）背景</a:t>
            </a:r>
            <a:endParaRPr lang="zh-CN" altLang="en-US" sz="4800" dirty="0" smtClean="0">
              <a:ea typeface="华文中宋" panose="02010600040101010101" pitchFamily="2" charset="-122"/>
            </a:endParaRPr>
          </a:p>
        </p:txBody>
      </p:sp>
      <p:sp>
        <p:nvSpPr>
          <p:cNvPr id="6" name="Rectangle 3"/>
          <p:cNvSpPr txBox="1">
            <a:spLocks noChangeArrowheads="1"/>
          </p:cNvSpPr>
          <p:nvPr/>
        </p:nvSpPr>
        <p:spPr bwMode="auto">
          <a:xfrm>
            <a:off x="3404931" y="1803144"/>
            <a:ext cx="5366084" cy="4495800"/>
          </a:xfrm>
          <a:prstGeom prst="rect">
            <a:avLst/>
          </a:prstGeom>
          <a:noFill/>
          <a:ln w="9525">
            <a:noFill/>
            <a:miter lim="800000"/>
          </a:ln>
        </p:spPr>
        <p:txBody>
          <a:bodyPr vert="horz" wrap="square" lIns="91440" tIns="45720" rIns="91440" bIns="45720" numCol="1" anchor="t" anchorCtr="0" compatLnSpc="1"/>
          <a:lstStyle/>
          <a:p>
            <a:pPr lvl="0" indent="514350" algn="l" eaLnBrk="0" hangingPunct="0">
              <a:lnSpc>
                <a:spcPct val="130000"/>
              </a:lnSpc>
              <a:spcBef>
                <a:spcPts val="600"/>
              </a:spcBef>
              <a:defRPr/>
            </a:pPr>
            <a:r>
              <a:rPr lang="zh-CN" altLang="en-US" sz="2800" kern="0" dirty="0" smtClean="0">
                <a:latin typeface="华文中宋" panose="02010600040101010101" pitchFamily="2" charset="-122"/>
                <a:ea typeface="华文中宋" panose="02010600040101010101" pitchFamily="2" charset="-122"/>
              </a:rPr>
              <a:t>高校立身之本在于立德树人。只有培养出一流人才的高校，才能够成为世界一流大学。</a:t>
            </a:r>
            <a:endParaRPr lang="zh-CN" altLang="en-US" sz="2800" kern="0" dirty="0" smtClean="0">
              <a:latin typeface="华文中宋" panose="02010600040101010101" pitchFamily="2" charset="-122"/>
              <a:ea typeface="华文中宋" panose="02010600040101010101" pitchFamily="2" charset="-122"/>
            </a:endParaRPr>
          </a:p>
          <a:p>
            <a:pPr lvl="0" indent="514350" algn="l" eaLnBrk="0" hangingPunct="0">
              <a:lnSpc>
                <a:spcPct val="130000"/>
              </a:lnSpc>
              <a:spcBef>
                <a:spcPts val="600"/>
              </a:spcBef>
              <a:defRPr/>
            </a:pPr>
            <a:r>
              <a:rPr lang="zh-CN" altLang="en-US" sz="2800" kern="0" dirty="0" smtClean="0">
                <a:latin typeface="华文中宋" panose="02010600040101010101" pitchFamily="2" charset="-122"/>
                <a:ea typeface="华文中宋" panose="02010600040101010101" pitchFamily="2" charset="-122"/>
              </a:rPr>
              <a:t>办好我国高校，办出世界一流大学，必须牢牢抓住全面提高人才培养能力这个核心点，并以此来带动高校其他工作。</a:t>
            </a:r>
            <a:endParaRPr kumimoji="0" lang="en-US" altLang="zh-CN" sz="2800" b="0" i="0" u="none" strike="noStrike" kern="0" cap="none" spc="0" normalizeH="0" baseline="0" noProof="0" dirty="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0" marR="0" lvl="0" indent="514350" algn="l" defTabSz="914400" rtl="0" eaLnBrk="0" fontAlgn="base" latinLnBrk="0" hangingPunct="0">
              <a:lnSpc>
                <a:spcPct val="120000"/>
              </a:lnSpc>
              <a:spcBef>
                <a:spcPts val="600"/>
              </a:spcBef>
              <a:spcAft>
                <a:spcPct val="0"/>
              </a:spcAft>
              <a:buClrTx/>
              <a:buSzTx/>
              <a:buFont typeface="Arial" panose="020B0604020202020204" pitchFamily="34" charset="0"/>
              <a:buNone/>
              <a:defRPr/>
            </a:pPr>
            <a:endParaRPr kumimoji="0" lang="en-US" altLang="zh-CN" sz="2400" b="0" i="0" u="none" strike="noStrike" kern="0" cap="none" spc="0" normalizeH="0" baseline="0" noProof="0" dirty="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0" marR="0" lvl="0" indent="514350" algn="l" defTabSz="914400" rtl="0" eaLnBrk="0" fontAlgn="base" latinLnBrk="0" hangingPunct="0">
              <a:lnSpc>
                <a:spcPct val="120000"/>
              </a:lnSpc>
              <a:spcBef>
                <a:spcPts val="600"/>
              </a:spcBef>
              <a:spcAft>
                <a:spcPct val="0"/>
              </a:spcAft>
              <a:buClrTx/>
              <a:buSzTx/>
              <a:buFont typeface="Arial" panose="020B0604020202020204" pitchFamily="34" charset="0"/>
              <a:buNone/>
              <a:defRPr/>
            </a:pPr>
            <a:endParaRPr kumimoji="0" lang="en-US" altLang="zh-CN" sz="2400" b="0" i="0" u="none" strike="noStrike" kern="0" cap="none" spc="0" normalizeH="0" baseline="0" noProof="0" dirty="0" smtClean="0">
              <a:ln>
                <a:noFill/>
              </a:ln>
              <a:solidFill>
                <a:schemeClr val="tx1"/>
              </a:solidFill>
              <a:effectLst/>
              <a:uLnTx/>
              <a:uFillTx/>
              <a:latin typeface="华文中宋" panose="02010600040101010101" pitchFamily="2" charset="-122"/>
              <a:ea typeface="华文中宋" panose="02010600040101010101" pitchFamily="2" charset="-122"/>
              <a:cs typeface="+mn-cs"/>
            </a:endParaRPr>
          </a:p>
          <a:p>
            <a:pPr marL="0" marR="0" lvl="0" indent="514350" algn="l" defTabSz="914400" rtl="0" eaLnBrk="0" fontAlgn="base" latinLnBrk="0" hangingPunct="0">
              <a:lnSpc>
                <a:spcPct val="120000"/>
              </a:lnSpc>
              <a:spcBef>
                <a:spcPts val="600"/>
              </a:spcBef>
              <a:spcAft>
                <a:spcPct val="0"/>
              </a:spcAft>
              <a:buClrTx/>
              <a:buSzTx/>
              <a:buFont typeface="Arial" panose="020B0604020202020204" pitchFamily="34" charset="0"/>
              <a:buNone/>
              <a:defRPr/>
            </a:pPr>
            <a:endParaRPr kumimoji="0" lang="en-US" altLang="zh-CN" sz="2800" b="1" i="0" u="none" strike="noStrike" kern="0" cap="none" spc="0" normalizeH="0" baseline="0" noProof="0" dirty="0" smtClean="0">
              <a:ln>
                <a:noFill/>
              </a:ln>
              <a:solidFill>
                <a:srgbClr val="FFC000"/>
              </a:solidFill>
              <a:effectLst/>
              <a:uLnTx/>
              <a:uFillTx/>
              <a:latin typeface="华文中宋" panose="02010600040101010101" pitchFamily="2" charset="-122"/>
              <a:ea typeface="华文中宋" panose="02010600040101010101" pitchFamily="2" charset="-122"/>
              <a:cs typeface="+mn-cs"/>
            </a:endParaRPr>
          </a:p>
          <a:p>
            <a:pPr marL="360045" marR="0" lvl="0" indent="0" algn="l" defTabSz="914400" rtl="0" eaLnBrk="0" fontAlgn="base" latinLnBrk="0" hangingPunct="0">
              <a:lnSpc>
                <a:spcPct val="150000"/>
              </a:lnSpc>
              <a:spcBef>
                <a:spcPts val="1200"/>
              </a:spcBef>
              <a:spcAft>
                <a:spcPct val="0"/>
              </a:spcAft>
              <a:buClrTx/>
              <a:buSzTx/>
              <a:buFont typeface="Wingdings" panose="05000000000000000000" pitchFamily="2" charset="2"/>
              <a:buNone/>
              <a:defRPr/>
            </a:pPr>
            <a:endParaRPr kumimoji="0" lang="en-US" altLang="zh-CN" sz="2800" b="1" i="0" u="none" strike="noStrike" kern="0" cap="none" spc="0" normalizeH="0" baseline="0" noProof="0" dirty="0" smtClean="0">
              <a:ln>
                <a:noFill/>
              </a:ln>
              <a:solidFill>
                <a:srgbClr val="FFC000"/>
              </a:solidFill>
              <a:effectLst/>
              <a:uLnTx/>
              <a:uFillTx/>
              <a:latin typeface="华文中宋" panose="02010600040101010101" pitchFamily="2" charset="-122"/>
              <a:ea typeface="华文中宋" panose="02010600040101010101" pitchFamily="2" charset="-122"/>
              <a:cs typeface="+mn-cs"/>
            </a:endParaRPr>
          </a:p>
          <a:p>
            <a:pPr marL="360045" marR="0" lvl="0" indent="514350" algn="l" defTabSz="914400" rtl="0" eaLnBrk="0" fontAlgn="base" latinLnBrk="0" hangingPunct="0">
              <a:lnSpc>
                <a:spcPct val="150000"/>
              </a:lnSpc>
              <a:spcBef>
                <a:spcPts val="1200"/>
              </a:spcBef>
              <a:spcAft>
                <a:spcPct val="0"/>
              </a:spcAft>
              <a:buClrTx/>
              <a:buSzTx/>
              <a:buFont typeface="Arial" panose="020B0604020202020204" pitchFamily="34" charset="0"/>
              <a:buNone/>
              <a:defRPr/>
            </a:pPr>
            <a:endParaRPr kumimoji="0" lang="en-US" altLang="zh-CN" sz="3200" b="1" i="0" u="none" strike="noStrike" kern="0" cap="none" spc="0" normalizeH="0" baseline="0" noProof="0" dirty="0" smtClean="0">
              <a:ln>
                <a:noFill/>
              </a:ln>
              <a:solidFill>
                <a:schemeClr val="tx1"/>
              </a:solidFill>
              <a:effectLst/>
              <a:uLnTx/>
              <a:uFillTx/>
              <a:latin typeface="仿宋_GB2312" panose="02010609030101010101" pitchFamily="49" charset="-122"/>
              <a:ea typeface="仿宋_GB2312" panose="02010609030101010101" pitchFamily="49" charset="-122"/>
              <a:cs typeface="+mn-cs"/>
            </a:endParaRPr>
          </a:p>
        </p:txBody>
      </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79513" y="2420888"/>
            <a:ext cx="3168351" cy="3096344"/>
          </a:xfrm>
          <a:prstGeom prst="round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
          <p:cNvGrpSpPr/>
          <p:nvPr/>
        </p:nvGrpSpPr>
        <p:grpSpPr>
          <a:xfrm>
            <a:off x="697442" y="1689008"/>
            <a:ext cx="7349278" cy="3660232"/>
            <a:chOff x="1619672" y="3120420"/>
            <a:chExt cx="6120680" cy="2832509"/>
          </a:xfrm>
        </p:grpSpPr>
        <p:sp>
          <p:nvSpPr>
            <p:cNvPr id="13" name="圆角矩形 12"/>
            <p:cNvSpPr/>
            <p:nvPr/>
          </p:nvSpPr>
          <p:spPr bwMode="auto">
            <a:xfrm>
              <a:off x="1619672" y="3120420"/>
              <a:ext cx="6120680" cy="2832509"/>
            </a:xfrm>
            <a:prstGeom prst="roundRect">
              <a:avLst/>
            </a:prstGeom>
            <a:solidFill>
              <a:schemeClr val="accent1">
                <a:alpha val="20000"/>
              </a:schemeClr>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grpSp>
          <p:nvGrpSpPr>
            <p:cNvPr id="3" name="组合 37"/>
            <p:cNvGrpSpPr/>
            <p:nvPr/>
          </p:nvGrpSpPr>
          <p:grpSpPr>
            <a:xfrm>
              <a:off x="2140461" y="3198488"/>
              <a:ext cx="5029201" cy="2048880"/>
              <a:chOff x="2066965" y="3198488"/>
              <a:chExt cx="5029201" cy="2048880"/>
            </a:xfrm>
          </p:grpSpPr>
          <p:sp>
            <p:nvSpPr>
              <p:cNvPr id="34" name="Rectangle 346"/>
              <p:cNvSpPr>
                <a:spLocks noChangeArrowheads="1"/>
              </p:cNvSpPr>
              <p:nvPr/>
            </p:nvSpPr>
            <p:spPr bwMode="gray">
              <a:xfrm>
                <a:off x="2066966" y="3221856"/>
                <a:ext cx="5029200" cy="274933"/>
              </a:xfrm>
              <a:prstGeom prst="rect">
                <a:avLst/>
              </a:prstGeom>
              <a:gradFill rotWithShape="1">
                <a:gsLst>
                  <a:gs pos="0">
                    <a:srgbClr val="6EECC8">
                      <a:gamma/>
                      <a:tint val="36471"/>
                      <a:invGamma/>
                    </a:srgbClr>
                  </a:gs>
                  <a:gs pos="100000">
                    <a:srgbClr val="6EECC8"/>
                  </a:gs>
                </a:gsLst>
                <a:lin ang="2700000" scaled="1"/>
              </a:gradFill>
              <a:ln w="9525" algn="ctr">
                <a:noFill/>
                <a:miter lim="800000"/>
              </a:ln>
              <a:effectLst/>
            </p:spPr>
            <p:txBody>
              <a:bodyPr wrap="none" anchor="ctr"/>
              <a:lstStyle/>
              <a:p>
                <a:endParaRPr lang="zh-CN" altLang="en-US"/>
              </a:p>
            </p:txBody>
          </p:sp>
          <p:sp>
            <p:nvSpPr>
              <p:cNvPr id="16" name="Text Box 347"/>
              <p:cNvSpPr txBox="1">
                <a:spLocks noChangeArrowheads="1"/>
              </p:cNvSpPr>
              <p:nvPr/>
            </p:nvSpPr>
            <p:spPr bwMode="auto">
              <a:xfrm>
                <a:off x="2467015" y="3198488"/>
                <a:ext cx="4457700" cy="309629"/>
              </a:xfrm>
              <a:prstGeom prst="rect">
                <a:avLst/>
              </a:prstGeom>
              <a:noFill/>
              <a:ln w="9525" algn="ctr">
                <a:noFill/>
                <a:miter lim="800000"/>
              </a:ln>
              <a:effectLst/>
            </p:spPr>
            <p:txBody>
              <a:bodyPr wrap="square">
                <a:spAutoFit/>
              </a:bodyPr>
              <a:lstStyle/>
              <a:p>
                <a:pPr eaLnBrk="0" hangingPunct="0"/>
                <a:r>
                  <a:rPr lang="zh-CN" altLang="en-US" sz="2000" b="1" dirty="0">
                    <a:solidFill>
                      <a:srgbClr val="000000"/>
                    </a:solidFill>
                    <a:effectLst>
                      <a:outerShdw blurRad="38100" dist="38100" dir="2700000" algn="tl">
                        <a:srgbClr val="C0C0C0"/>
                      </a:outerShdw>
                    </a:effectLst>
                    <a:ea typeface="华文中宋" panose="02010600040101010101" pitchFamily="2" charset="-122"/>
                  </a:rPr>
                  <a:t>第一阶段：构建组织，分解明确任务   </a:t>
                </a:r>
                <a:endParaRPr lang="zh-CN" altLang="en-US" sz="2000" b="1" dirty="0">
                  <a:solidFill>
                    <a:srgbClr val="000000"/>
                  </a:solidFill>
                  <a:effectLst>
                    <a:outerShdw blurRad="38100" dist="38100" dir="2700000" algn="tl">
                      <a:srgbClr val="C0C0C0"/>
                    </a:outerShdw>
                  </a:effectLst>
                  <a:ea typeface="华文中宋" panose="02010600040101010101" pitchFamily="2" charset="-122"/>
                </a:endParaRPr>
              </a:p>
            </p:txBody>
          </p:sp>
          <p:sp>
            <p:nvSpPr>
              <p:cNvPr id="32" name="Rectangle 350"/>
              <p:cNvSpPr>
                <a:spLocks noChangeArrowheads="1"/>
              </p:cNvSpPr>
              <p:nvPr/>
            </p:nvSpPr>
            <p:spPr bwMode="gray">
              <a:xfrm>
                <a:off x="2066966" y="3623508"/>
                <a:ext cx="5029199" cy="274933"/>
              </a:xfrm>
              <a:prstGeom prst="rect">
                <a:avLst/>
              </a:prstGeom>
              <a:gradFill rotWithShape="1">
                <a:gsLst>
                  <a:gs pos="0">
                    <a:srgbClr val="EAB764">
                      <a:gamma/>
                      <a:tint val="42353"/>
                      <a:invGamma/>
                    </a:srgbClr>
                  </a:gs>
                  <a:gs pos="100000">
                    <a:srgbClr val="EAB764"/>
                  </a:gs>
                </a:gsLst>
                <a:lin ang="2700000" scaled="1"/>
              </a:gradFill>
              <a:ln w="9525" algn="ctr">
                <a:noFill/>
                <a:miter lim="800000"/>
              </a:ln>
              <a:effectLst/>
            </p:spPr>
            <p:txBody>
              <a:bodyPr wrap="none" anchor="ctr"/>
              <a:lstStyle/>
              <a:p>
                <a:endParaRPr lang="zh-CN" altLang="en-US"/>
              </a:p>
            </p:txBody>
          </p:sp>
          <p:sp>
            <p:nvSpPr>
              <p:cNvPr id="18" name="Text Box 351"/>
              <p:cNvSpPr txBox="1">
                <a:spLocks noChangeArrowheads="1"/>
              </p:cNvSpPr>
              <p:nvPr/>
            </p:nvSpPr>
            <p:spPr bwMode="auto">
              <a:xfrm>
                <a:off x="2458622" y="3608985"/>
                <a:ext cx="4493537" cy="309629"/>
              </a:xfrm>
              <a:prstGeom prst="rect">
                <a:avLst/>
              </a:prstGeom>
              <a:noFill/>
              <a:ln w="9525" algn="ctr">
                <a:noFill/>
                <a:miter lim="800000"/>
              </a:ln>
              <a:effectLst/>
            </p:spPr>
            <p:txBody>
              <a:bodyPr wrap="square">
                <a:spAutoFit/>
              </a:bodyPr>
              <a:lstStyle/>
              <a:p>
                <a:pPr eaLnBrk="0" hangingPunct="0"/>
                <a:r>
                  <a:rPr lang="zh-CN" altLang="en-US" sz="2000" b="1" dirty="0">
                    <a:solidFill>
                      <a:srgbClr val="000000"/>
                    </a:solidFill>
                    <a:effectLst>
                      <a:outerShdw blurRad="38100" dist="38100" dir="2700000" algn="tl">
                        <a:srgbClr val="C0C0C0"/>
                      </a:outerShdw>
                    </a:effectLst>
                    <a:ea typeface="华文中宋" panose="02010600040101010101" pitchFamily="2" charset="-122"/>
                  </a:rPr>
                  <a:t>第二阶段：</a:t>
                </a:r>
                <a:r>
                  <a:rPr lang="zh-CN" altLang="en-US" sz="2000" b="1" dirty="0" smtClean="0">
                    <a:solidFill>
                      <a:srgbClr val="000000"/>
                    </a:solidFill>
                    <a:effectLst>
                      <a:outerShdw blurRad="38100" dist="38100" dir="2700000" algn="tl">
                        <a:srgbClr val="C0C0C0"/>
                      </a:outerShdw>
                    </a:effectLst>
                    <a:ea typeface="华文中宋" panose="02010600040101010101" pitchFamily="2" charset="-122"/>
                  </a:rPr>
                  <a:t>加强学习，</a:t>
                </a:r>
                <a:r>
                  <a:rPr lang="zh-CN" altLang="en-US" sz="2000" b="1" dirty="0">
                    <a:solidFill>
                      <a:srgbClr val="000000"/>
                    </a:solidFill>
                    <a:effectLst>
                      <a:outerShdw blurRad="38100" dist="38100" dir="2700000" algn="tl">
                        <a:srgbClr val="C0C0C0"/>
                      </a:outerShdw>
                    </a:effectLst>
                    <a:ea typeface="华文中宋" panose="02010600040101010101" pitchFamily="2" charset="-122"/>
                  </a:rPr>
                  <a:t>适度宣传动员  </a:t>
                </a:r>
                <a:r>
                  <a:rPr lang="zh-CN" altLang="en-US" dirty="0"/>
                  <a:t> </a:t>
                </a:r>
                <a:endParaRPr lang="zh-CN" altLang="en-US" dirty="0"/>
              </a:p>
            </p:txBody>
          </p:sp>
          <p:sp>
            <p:nvSpPr>
              <p:cNvPr id="30" name="Rectangle 354"/>
              <p:cNvSpPr>
                <a:spLocks noChangeArrowheads="1"/>
              </p:cNvSpPr>
              <p:nvPr/>
            </p:nvSpPr>
            <p:spPr bwMode="gray">
              <a:xfrm>
                <a:off x="2066966" y="4078231"/>
                <a:ext cx="5029199" cy="274933"/>
              </a:xfrm>
              <a:prstGeom prst="rect">
                <a:avLst/>
              </a:prstGeom>
              <a:gradFill rotWithShape="1">
                <a:gsLst>
                  <a:gs pos="0">
                    <a:srgbClr val="F2DE78">
                      <a:gamma/>
                      <a:tint val="21176"/>
                      <a:invGamma/>
                    </a:srgbClr>
                  </a:gs>
                  <a:gs pos="100000">
                    <a:srgbClr val="F2DE78"/>
                  </a:gs>
                </a:gsLst>
                <a:lin ang="2700000" scaled="1"/>
              </a:gradFill>
              <a:ln w="9525" algn="ctr">
                <a:noFill/>
                <a:miter lim="800000"/>
              </a:ln>
              <a:effectLst/>
            </p:spPr>
            <p:txBody>
              <a:bodyPr wrap="none" anchor="ctr"/>
              <a:lstStyle/>
              <a:p>
                <a:endParaRPr lang="zh-CN" altLang="en-US"/>
              </a:p>
            </p:txBody>
          </p:sp>
          <p:sp>
            <p:nvSpPr>
              <p:cNvPr id="20" name="Text Box 355"/>
              <p:cNvSpPr txBox="1">
                <a:spLocks noChangeArrowheads="1"/>
              </p:cNvSpPr>
              <p:nvPr/>
            </p:nvSpPr>
            <p:spPr bwMode="auto">
              <a:xfrm>
                <a:off x="2479716" y="4046018"/>
                <a:ext cx="4451350" cy="309629"/>
              </a:xfrm>
              <a:prstGeom prst="rect">
                <a:avLst/>
              </a:prstGeom>
              <a:noFill/>
              <a:ln w="9525" algn="ctr">
                <a:noFill/>
                <a:miter lim="800000"/>
              </a:ln>
              <a:effectLst/>
            </p:spPr>
            <p:txBody>
              <a:bodyPr wrap="square">
                <a:spAutoFit/>
              </a:bodyPr>
              <a:lstStyle/>
              <a:p>
                <a:pPr eaLnBrk="0" hangingPunct="0"/>
                <a:r>
                  <a:rPr lang="zh-CN" altLang="en-US" sz="2000" b="1" dirty="0">
                    <a:solidFill>
                      <a:srgbClr val="000000"/>
                    </a:solidFill>
                    <a:effectLst>
                      <a:outerShdw blurRad="38100" dist="38100" dir="2700000" algn="tl">
                        <a:srgbClr val="C0C0C0"/>
                      </a:outerShdw>
                    </a:effectLst>
                    <a:ea typeface="华文中宋" panose="02010600040101010101" pitchFamily="2" charset="-122"/>
                  </a:rPr>
                  <a:t>第三阶段：摸查数据，打磨自评报告  </a:t>
                </a:r>
                <a:r>
                  <a:rPr lang="zh-CN" altLang="en-US" dirty="0"/>
                  <a:t> </a:t>
                </a:r>
                <a:endParaRPr lang="zh-CN" altLang="en-US" dirty="0"/>
              </a:p>
            </p:txBody>
          </p:sp>
          <p:sp>
            <p:nvSpPr>
              <p:cNvPr id="28" name="Rectangle 358"/>
              <p:cNvSpPr>
                <a:spLocks noChangeArrowheads="1"/>
              </p:cNvSpPr>
              <p:nvPr/>
            </p:nvSpPr>
            <p:spPr bwMode="gray">
              <a:xfrm>
                <a:off x="2066965" y="4506419"/>
                <a:ext cx="5029200" cy="274933"/>
              </a:xfrm>
              <a:prstGeom prst="rect">
                <a:avLst/>
              </a:prstGeom>
              <a:gradFill rotWithShape="1">
                <a:gsLst>
                  <a:gs pos="0">
                    <a:srgbClr val="9EB0FE">
                      <a:gamma/>
                      <a:tint val="51373"/>
                      <a:invGamma/>
                    </a:srgbClr>
                  </a:gs>
                  <a:gs pos="100000">
                    <a:srgbClr val="9EB0FE"/>
                  </a:gs>
                </a:gsLst>
                <a:lin ang="2700000" scaled="1"/>
              </a:gradFill>
              <a:ln w="9525" algn="ctr">
                <a:noFill/>
                <a:miter lim="800000"/>
              </a:ln>
              <a:effectLst/>
            </p:spPr>
            <p:txBody>
              <a:bodyPr wrap="none" anchor="ctr"/>
              <a:lstStyle/>
              <a:p>
                <a:endParaRPr lang="zh-CN" altLang="en-US"/>
              </a:p>
            </p:txBody>
          </p:sp>
          <p:sp>
            <p:nvSpPr>
              <p:cNvPr id="22" name="Text Box 359"/>
              <p:cNvSpPr txBox="1">
                <a:spLocks noChangeArrowheads="1"/>
              </p:cNvSpPr>
              <p:nvPr/>
            </p:nvSpPr>
            <p:spPr bwMode="auto">
              <a:xfrm>
                <a:off x="2479715" y="4500741"/>
                <a:ext cx="4451350" cy="309629"/>
              </a:xfrm>
              <a:prstGeom prst="rect">
                <a:avLst/>
              </a:prstGeom>
              <a:noFill/>
              <a:ln w="9525" algn="ctr">
                <a:noFill/>
                <a:miter lim="800000"/>
              </a:ln>
              <a:effectLst/>
            </p:spPr>
            <p:txBody>
              <a:bodyPr wrap="square">
                <a:spAutoFit/>
              </a:bodyPr>
              <a:lstStyle/>
              <a:p>
                <a:pPr eaLnBrk="0" hangingPunct="0"/>
                <a:r>
                  <a:rPr lang="zh-CN" altLang="en-US" sz="2000" b="1" dirty="0">
                    <a:solidFill>
                      <a:srgbClr val="000000"/>
                    </a:solidFill>
                    <a:effectLst>
                      <a:outerShdw blurRad="38100" dist="38100" dir="2700000" algn="tl">
                        <a:srgbClr val="C0C0C0"/>
                      </a:outerShdw>
                    </a:effectLst>
                    <a:ea typeface="华文中宋" panose="02010600040101010101" pitchFamily="2" charset="-122"/>
                  </a:rPr>
                  <a:t>第四阶段：查缺补漏，整理支撑材料  </a:t>
                </a:r>
                <a:r>
                  <a:rPr lang="zh-CN" altLang="en-US" dirty="0"/>
                  <a:t> </a:t>
                </a:r>
                <a:endParaRPr lang="zh-CN" altLang="en-US" dirty="0"/>
              </a:p>
            </p:txBody>
          </p:sp>
          <p:sp>
            <p:nvSpPr>
              <p:cNvPr id="26" name="Rectangle 366"/>
              <p:cNvSpPr>
                <a:spLocks noChangeArrowheads="1"/>
              </p:cNvSpPr>
              <p:nvPr/>
            </p:nvSpPr>
            <p:spPr bwMode="gray">
              <a:xfrm>
                <a:off x="2066966" y="4961107"/>
                <a:ext cx="5029199" cy="274933"/>
              </a:xfrm>
              <a:prstGeom prst="rect">
                <a:avLst/>
              </a:prstGeom>
              <a:gradFill rotWithShape="1">
                <a:gsLst>
                  <a:gs pos="0">
                    <a:srgbClr val="EAB764">
                      <a:gamma/>
                      <a:tint val="42353"/>
                      <a:invGamma/>
                    </a:srgbClr>
                  </a:gs>
                  <a:gs pos="100000">
                    <a:srgbClr val="EAB764"/>
                  </a:gs>
                </a:gsLst>
                <a:lin ang="2700000" scaled="1"/>
              </a:gradFill>
              <a:ln w="9525" algn="ctr">
                <a:noFill/>
                <a:miter lim="800000"/>
              </a:ln>
              <a:effectLst/>
            </p:spPr>
            <p:txBody>
              <a:bodyPr wrap="none" anchor="ctr"/>
              <a:lstStyle/>
              <a:p>
                <a:endParaRPr lang="zh-CN" altLang="en-US"/>
              </a:p>
            </p:txBody>
          </p:sp>
          <p:sp>
            <p:nvSpPr>
              <p:cNvPr id="24" name="Text Box 367"/>
              <p:cNvSpPr txBox="1">
                <a:spLocks noChangeArrowheads="1"/>
              </p:cNvSpPr>
              <p:nvPr/>
            </p:nvSpPr>
            <p:spPr bwMode="auto">
              <a:xfrm>
                <a:off x="2413076" y="4937739"/>
                <a:ext cx="4597399" cy="309629"/>
              </a:xfrm>
              <a:prstGeom prst="rect">
                <a:avLst/>
              </a:prstGeom>
              <a:noFill/>
              <a:ln w="9525" algn="ctr">
                <a:noFill/>
                <a:miter lim="800000"/>
              </a:ln>
              <a:effectLst/>
            </p:spPr>
            <p:txBody>
              <a:bodyPr wrap="square">
                <a:spAutoFit/>
              </a:bodyPr>
              <a:lstStyle/>
              <a:p>
                <a:pPr eaLnBrk="0" hangingPunct="0"/>
                <a:r>
                  <a:rPr lang="zh-CN" altLang="en-US" sz="2000" b="1" dirty="0">
                    <a:solidFill>
                      <a:srgbClr val="000000"/>
                    </a:solidFill>
                    <a:effectLst>
                      <a:outerShdw blurRad="38100" dist="38100" dir="2700000" algn="tl">
                        <a:srgbClr val="C0C0C0"/>
                      </a:outerShdw>
                    </a:effectLst>
                    <a:ea typeface="华文中宋" panose="02010600040101010101" pitchFamily="2" charset="-122"/>
                  </a:rPr>
                  <a:t>第五阶段：精心组织，迎接专家进校     </a:t>
                </a:r>
                <a:endParaRPr lang="zh-CN" altLang="en-US" sz="2000" b="1" dirty="0">
                  <a:solidFill>
                    <a:srgbClr val="000000"/>
                  </a:solidFill>
                  <a:effectLst>
                    <a:outerShdw blurRad="38100" dist="38100" dir="2700000" algn="tl">
                      <a:srgbClr val="C0C0C0"/>
                    </a:outerShdw>
                  </a:effectLst>
                  <a:ea typeface="华文中宋" panose="02010600040101010101" pitchFamily="2" charset="-122"/>
                </a:endParaRPr>
              </a:p>
            </p:txBody>
          </p:sp>
        </p:grpSp>
      </p:grpSp>
      <p:sp>
        <p:nvSpPr>
          <p:cNvPr id="5" name="灯片编号占位符 5"/>
          <p:cNvSpPr>
            <a:spLocks noGrp="1"/>
          </p:cNvSpPr>
          <p:nvPr>
            <p:ph type="sldNum" sz="quarter" idx="12"/>
          </p:nvPr>
        </p:nvSpPr>
        <p:spPr/>
        <p:txBody>
          <a:bodyPr/>
          <a:lstStyle/>
          <a:p>
            <a:pPr>
              <a:defRPr/>
            </a:pPr>
            <a:fld id="{E28BE35E-0DA3-4B47-A753-6E5B42162340}" type="slidenum">
              <a:rPr lang="zh-CN" altLang="en-US"/>
            </a:fld>
            <a:endParaRPr lang="zh-CN" altLang="en-US"/>
          </a:p>
        </p:txBody>
      </p:sp>
      <p:sp>
        <p:nvSpPr>
          <p:cNvPr id="8195" name="Rectangle 3"/>
          <p:cNvSpPr>
            <a:spLocks noGrp="1"/>
          </p:cNvSpPr>
          <p:nvPr>
            <p:ph type="body" idx="1"/>
          </p:nvPr>
        </p:nvSpPr>
        <p:spPr>
          <a:xfrm>
            <a:off x="377190" y="877253"/>
            <a:ext cx="7886700" cy="768667"/>
          </a:xfrm>
          <a:noFill/>
        </p:spPr>
        <p:txBody>
          <a:bodyPr/>
          <a:lstStyle/>
          <a:p>
            <a:pPr marL="444500" indent="-444500" eaLnBrk="1" hangingPunct="1">
              <a:buNone/>
            </a:pPr>
            <a:r>
              <a:rPr lang="zh-CN" altLang="en-US" b="1" dirty="0" smtClean="0">
                <a:latin typeface="华文中宋" panose="02010600040101010101" pitchFamily="2" charset="-122"/>
              </a:rPr>
              <a:t>例：某大学的六个工作阶段</a:t>
            </a:r>
            <a:endParaRPr lang="zh-CN" altLang="en-US" b="1" dirty="0" smtClean="0">
              <a:latin typeface="华文中宋" panose="02010600040101010101" pitchFamily="2" charset="-122"/>
            </a:endParaRPr>
          </a:p>
          <a:p>
            <a:pPr marL="444500" indent="-444500" eaLnBrk="1" hangingPunct="1">
              <a:spcBef>
                <a:spcPts val="1800"/>
              </a:spcBef>
              <a:buFont typeface="Arial" panose="020B0604020202020204" pitchFamily="34" charset="0"/>
              <a:buNone/>
            </a:pPr>
            <a:endParaRPr lang="en-US" altLang="zh-CN" b="1" dirty="0" smtClean="0">
              <a:latin typeface="华文中宋" panose="02010600040101010101" pitchFamily="2" charset="-122"/>
            </a:endParaRPr>
          </a:p>
          <a:p>
            <a:pPr marL="444500" indent="-444500" eaLnBrk="1" hangingPunct="1">
              <a:spcBef>
                <a:spcPts val="1800"/>
              </a:spcBef>
              <a:buFont typeface="Arial" panose="020B0604020202020204" pitchFamily="34" charset="0"/>
              <a:buNone/>
            </a:pPr>
            <a:endParaRPr lang="en-US" altLang="zh-CN" b="1" dirty="0" smtClean="0">
              <a:latin typeface="华文中宋" panose="02010600040101010101" pitchFamily="2" charset="-122"/>
            </a:endParaRPr>
          </a:p>
          <a:p>
            <a:pPr marL="444500" indent="-444500" eaLnBrk="1" hangingPunct="1">
              <a:spcBef>
                <a:spcPts val="1800"/>
              </a:spcBef>
              <a:buFont typeface="Arial" panose="020B0604020202020204" pitchFamily="34" charset="0"/>
              <a:buNone/>
            </a:pPr>
            <a:endParaRPr lang="en-US" altLang="zh-CN" b="1" dirty="0" smtClean="0">
              <a:latin typeface="华文中宋" panose="02010600040101010101" pitchFamily="2" charset="-122"/>
            </a:endParaRPr>
          </a:p>
          <a:p>
            <a:pPr marL="444500" indent="-444500" eaLnBrk="1" hangingPunct="1">
              <a:buNone/>
            </a:pPr>
            <a:endParaRPr lang="zh-CN" altLang="en-US" sz="2800" dirty="0" smtClean="0">
              <a:latin typeface="华文中宋" panose="02010600040101010101" pitchFamily="2" charset="-122"/>
            </a:endParaRPr>
          </a:p>
        </p:txBody>
      </p:sp>
      <p:sp>
        <p:nvSpPr>
          <p:cNvPr id="79879" name="Rectangle 7"/>
          <p:cNvSpPr>
            <a:spLocks noGrp="1"/>
          </p:cNvSpPr>
          <p:nvPr>
            <p:ph type="title"/>
          </p:nvPr>
        </p:nvSpPr>
        <p:spPr>
          <a:xfrm>
            <a:off x="-171450" y="-249238"/>
            <a:ext cx="8614806"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（三）明确工作方针，做好顶层设计</a:t>
            </a:r>
            <a:endParaRPr lang="zh-CN" altLang="en-US" sz="4000" dirty="0" smtClean="0">
              <a:ea typeface="华文中宋" panose="02010600040101010101" pitchFamily="2" charset="-122"/>
            </a:endParaRPr>
          </a:p>
        </p:txBody>
      </p:sp>
      <p:sp>
        <p:nvSpPr>
          <p:cNvPr id="35" name="Rectangle 346"/>
          <p:cNvSpPr>
            <a:spLocks noChangeArrowheads="1"/>
          </p:cNvSpPr>
          <p:nvPr/>
        </p:nvSpPr>
        <p:spPr bwMode="gray">
          <a:xfrm>
            <a:off x="1349439" y="4669966"/>
            <a:ext cx="6038706" cy="355275"/>
          </a:xfrm>
          <a:prstGeom prst="rect">
            <a:avLst/>
          </a:prstGeom>
          <a:gradFill rotWithShape="1">
            <a:gsLst>
              <a:gs pos="0">
                <a:srgbClr val="6EECC8">
                  <a:gamma/>
                  <a:tint val="36471"/>
                  <a:invGamma/>
                </a:srgbClr>
              </a:gs>
              <a:gs pos="100000">
                <a:srgbClr val="6EECC8"/>
              </a:gs>
            </a:gsLst>
            <a:lin ang="2700000" scaled="1"/>
          </a:gradFill>
          <a:ln w="9525" algn="ctr">
            <a:noFill/>
            <a:miter lim="800000"/>
          </a:ln>
          <a:effectLst/>
        </p:spPr>
        <p:txBody>
          <a:bodyPr wrap="none" anchor="ctr"/>
          <a:lstStyle/>
          <a:p>
            <a:endParaRPr lang="zh-CN" altLang="en-US"/>
          </a:p>
        </p:txBody>
      </p:sp>
      <p:sp>
        <p:nvSpPr>
          <p:cNvPr id="36" name="Text Box 347"/>
          <p:cNvSpPr txBox="1">
            <a:spLocks noChangeArrowheads="1"/>
          </p:cNvSpPr>
          <p:nvPr/>
        </p:nvSpPr>
        <p:spPr bwMode="auto">
          <a:xfrm>
            <a:off x="1841221" y="4639769"/>
            <a:ext cx="5352489" cy="400110"/>
          </a:xfrm>
          <a:prstGeom prst="rect">
            <a:avLst/>
          </a:prstGeom>
          <a:noFill/>
          <a:ln w="9525" algn="ctr">
            <a:noFill/>
            <a:miter lim="800000"/>
          </a:ln>
          <a:effectLst/>
        </p:spPr>
        <p:txBody>
          <a:bodyPr wrap="square">
            <a:spAutoFit/>
          </a:bodyPr>
          <a:lstStyle/>
          <a:p>
            <a:pPr eaLnBrk="0" hangingPunct="0"/>
            <a:r>
              <a:rPr lang="zh-CN" altLang="en-US" sz="2000" b="1" dirty="0" smtClean="0">
                <a:solidFill>
                  <a:srgbClr val="000000"/>
                </a:solidFill>
                <a:effectLst>
                  <a:outerShdw blurRad="38100" dist="38100" dir="2700000" algn="tl">
                    <a:srgbClr val="C0C0C0"/>
                  </a:outerShdw>
                </a:effectLst>
                <a:ea typeface="华文中宋" panose="02010600040101010101" pitchFamily="2" charset="-122"/>
              </a:rPr>
              <a:t>第六阶段：整改落实，提升教学水平</a:t>
            </a:r>
            <a:endParaRPr lang="zh-CN" altLang="en-US" sz="2000" b="1" dirty="0">
              <a:solidFill>
                <a:srgbClr val="000000"/>
              </a:solidFill>
              <a:effectLst>
                <a:outerShdw blurRad="38100" dist="38100" dir="2700000" algn="tl">
                  <a:srgbClr val="C0C0C0"/>
                </a:outerShdw>
              </a:effectLst>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926770"/>
            <a:ext cx="8770937" cy="2649855"/>
          </a:xfrm>
          <a:prstGeom prst="rect">
            <a:avLst/>
          </a:prstGeom>
          <a:noFill/>
          <a:ln w="9525">
            <a:noFill/>
            <a:miter lim="800000"/>
          </a:ln>
        </p:spPr>
        <p:txBody>
          <a:bodyPr vert="horz" wrap="square" lIns="91440" tIns="45720" rIns="91440" bIns="45720" numCol="1" anchor="t" anchorCtr="0" compatLnSpc="1"/>
          <a:lstStyle/>
          <a:p>
            <a:pPr marL="381635" lvl="1" algn="l">
              <a:lnSpc>
                <a:spcPct val="150000"/>
              </a:lnSpc>
              <a:defRPr/>
            </a:pPr>
            <a:r>
              <a:rPr lang="zh-CN" altLang="en-US" sz="3600" b="1" kern="0" dirty="0" smtClean="0">
                <a:latin typeface="华文中宋" panose="02010600040101010101" pitchFamily="2" charset="-122"/>
                <a:ea typeface="+mn-ea"/>
              </a:rPr>
              <a:t>明确任务</a:t>
            </a:r>
            <a:endParaRPr lang="en-US" altLang="zh-CN" sz="3600" b="1" kern="0" dirty="0" smtClean="0">
              <a:latin typeface="华文中宋" panose="02010600040101010101" pitchFamily="2" charset="-122"/>
              <a:ea typeface="+mn-ea"/>
            </a:endParaRPr>
          </a:p>
          <a:p>
            <a:pPr marL="535305" lvl="0" algn="l">
              <a:spcBef>
                <a:spcPts val="1800"/>
              </a:spcBef>
              <a:buFont typeface="Wingdings" panose="05000000000000000000" pitchFamily="2" charset="2"/>
              <a:buChar char="ü"/>
            </a:pPr>
            <a:r>
              <a:rPr lang="zh-CN" altLang="en-US" sz="2800" kern="0" dirty="0" smtClean="0">
                <a:solidFill>
                  <a:srgbClr val="FF0000"/>
                </a:solidFill>
                <a:latin typeface="华文中宋" panose="02010600040101010101" pitchFamily="2" charset="-122"/>
                <a:ea typeface="+mn-ea"/>
              </a:rPr>
              <a:t>审核项目、要素、要点的梳理和建设主要由相应二级院系和职能部门负责</a:t>
            </a:r>
            <a:r>
              <a:rPr lang="zh-CN" altLang="en-US" sz="2800" kern="0" dirty="0" smtClean="0">
                <a:latin typeface="华文中宋" panose="02010600040101010101" pitchFamily="2" charset="-122"/>
                <a:ea typeface="+mn-ea"/>
              </a:rPr>
              <a:t>。全局问题学校统筹。</a:t>
            </a:r>
            <a:endParaRPr lang="en-US" altLang="zh-CN" sz="2800" kern="0" dirty="0" smtClean="0">
              <a:latin typeface="华文中宋" panose="02010600040101010101" pitchFamily="2" charset="-122"/>
              <a:ea typeface="+mn-ea"/>
            </a:endParaRPr>
          </a:p>
          <a:p>
            <a:pPr marL="535305" lvl="0" algn="l">
              <a:spcBef>
                <a:spcPts val="1800"/>
              </a:spcBef>
              <a:buFont typeface="Wingdings" panose="05000000000000000000" pitchFamily="2" charset="2"/>
              <a:buChar char="ü"/>
            </a:pPr>
            <a:r>
              <a:rPr lang="zh-CN" altLang="en-US" sz="2800" kern="0" dirty="0" smtClean="0">
                <a:latin typeface="华文中宋" panose="02010600040101010101" pitchFamily="2" charset="-122"/>
                <a:ea typeface="+mn-ea"/>
              </a:rPr>
              <a:t>教学基本状态数据统计应归口一个部门管理</a:t>
            </a:r>
            <a:endParaRPr lang="en-US" altLang="zh-CN" sz="2800" kern="0" dirty="0" smtClean="0">
              <a:latin typeface="华文中宋" panose="02010600040101010101" pitchFamily="2" charset="-122"/>
              <a:ea typeface="+mn-ea"/>
            </a:endParaRPr>
          </a:p>
          <a:p>
            <a:pPr marL="535305" lvl="0" algn="l">
              <a:spcBef>
                <a:spcPts val="1800"/>
              </a:spcBef>
              <a:buFont typeface="Wingdings" panose="05000000000000000000" pitchFamily="2" charset="2"/>
              <a:buChar char="ü"/>
            </a:pPr>
            <a:r>
              <a:rPr lang="zh-CN" altLang="en-US" sz="2800" kern="0" dirty="0" smtClean="0">
                <a:solidFill>
                  <a:srgbClr val="FF0000"/>
                </a:solidFill>
                <a:latin typeface="华文中宋" panose="02010600040101010101" pitchFamily="2" charset="-122"/>
                <a:ea typeface="+mn-ea"/>
              </a:rPr>
              <a:t>二级院系重点做好以下工作</a:t>
            </a:r>
            <a:r>
              <a:rPr lang="zh-CN" altLang="en-US" sz="2800" kern="0" dirty="0" smtClean="0">
                <a:latin typeface="华文中宋" panose="02010600040101010101" pitchFamily="2" charset="-122"/>
                <a:ea typeface="+mn-ea"/>
              </a:rPr>
              <a:t>：按照</a:t>
            </a:r>
            <a:r>
              <a:rPr lang="zh-CN" altLang="en-US" sz="2800" kern="0" dirty="0" smtClean="0">
                <a:solidFill>
                  <a:srgbClr val="FF0000"/>
                </a:solidFill>
                <a:latin typeface="华文中宋" panose="02010600040101010101" pitchFamily="2" charset="-122"/>
                <a:ea typeface="+mn-ea"/>
              </a:rPr>
              <a:t>要素和要点</a:t>
            </a:r>
            <a:r>
              <a:rPr lang="zh-CN" altLang="en-US" sz="2800" kern="0" dirty="0" smtClean="0">
                <a:latin typeface="华文中宋" panose="02010600040101010101" pitchFamily="2" charset="-122"/>
                <a:ea typeface="+mn-ea"/>
              </a:rPr>
              <a:t>梳理工作；积极务实开展建设，完善内部质保体系；准备必要的材料（最好有学生学习、教师发展的调查报告）；完成学校要求的自评报告；坦诚常态地配合专家组进校考察。</a:t>
            </a:r>
            <a:endParaRPr lang="en-US" altLang="zh-CN" sz="2800" kern="0" dirty="0" smtClean="0">
              <a:latin typeface="华文中宋" panose="02010600040101010101" pitchFamily="2" charset="-122"/>
              <a:ea typeface="+mn-ea"/>
            </a:endParaRPr>
          </a:p>
          <a:p>
            <a:pPr marL="535305" lvl="0" algn="l">
              <a:spcBef>
                <a:spcPts val="1800"/>
              </a:spcBef>
              <a:buFont typeface="Wingdings" panose="05000000000000000000" pitchFamily="2" charset="2"/>
              <a:buChar char="ü"/>
            </a:pPr>
            <a:endParaRPr lang="en-US" altLang="zh-CN" sz="2800"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（四）组织保障，分解任务</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824140"/>
            <a:ext cx="8770937" cy="2649855"/>
          </a:xfrm>
          <a:prstGeom prst="rect">
            <a:avLst/>
          </a:prstGeom>
          <a:noFill/>
          <a:ln w="9525">
            <a:noFill/>
            <a:miter lim="800000"/>
          </a:ln>
        </p:spPr>
        <p:txBody>
          <a:bodyPr vert="horz" wrap="square" lIns="91440" tIns="45720" rIns="91440" bIns="45720" numCol="1" anchor="t" anchorCtr="0" compatLnSpc="1"/>
          <a:lstStyle/>
          <a:p>
            <a:pPr marL="381635" lvl="1" algn="l">
              <a:lnSpc>
                <a:spcPct val="150000"/>
              </a:lnSpc>
              <a:buFont typeface="Wingdings" panose="05000000000000000000" pitchFamily="2" charset="2"/>
              <a:buChar char="l"/>
              <a:defRPr/>
            </a:pPr>
            <a:r>
              <a:rPr lang="zh-CN" altLang="en-US" sz="3200" b="1" kern="0" dirty="0" smtClean="0">
                <a:latin typeface="华文中宋" panose="02010600040101010101" pitchFamily="2" charset="-122"/>
                <a:ea typeface="+mn-ea"/>
              </a:rPr>
              <a:t>各负其责、全面梳理</a:t>
            </a:r>
            <a:endParaRPr lang="en-US" altLang="zh-CN" sz="3200" b="1" kern="0" dirty="0" smtClean="0">
              <a:latin typeface="华文中宋" panose="02010600040101010101" pitchFamily="2" charset="-122"/>
              <a:ea typeface="+mn-ea"/>
            </a:endParaRPr>
          </a:p>
          <a:p>
            <a:pPr marL="535305" lvl="0" algn="l">
              <a:lnSpc>
                <a:spcPct val="110000"/>
              </a:lnSpc>
              <a:spcBef>
                <a:spcPts val="600"/>
              </a:spcBef>
              <a:buFont typeface="Wingdings" panose="05000000000000000000" pitchFamily="2" charset="2"/>
              <a:buChar char="ü"/>
            </a:pPr>
            <a:r>
              <a:rPr lang="zh-CN" altLang="en-US" sz="2400" kern="0" dirty="0" smtClean="0">
                <a:latin typeface="华文中宋" panose="02010600040101010101" pitchFamily="2" charset="-122"/>
                <a:ea typeface="+mn-ea"/>
              </a:rPr>
              <a:t>评建工作是个系统工程，各部门要分工负责，每个项目、要素、要点都应落实牵头单位和参与单位；</a:t>
            </a:r>
            <a:endParaRPr lang="en-US" altLang="zh-CN" sz="2400" kern="0" dirty="0" smtClean="0">
              <a:latin typeface="华文中宋" panose="02010600040101010101" pitchFamily="2" charset="-122"/>
              <a:ea typeface="+mn-ea"/>
            </a:endParaRPr>
          </a:p>
          <a:p>
            <a:pPr marL="535305" lvl="0" algn="l">
              <a:lnSpc>
                <a:spcPct val="110000"/>
              </a:lnSpc>
              <a:spcBef>
                <a:spcPts val="600"/>
              </a:spcBef>
              <a:buFont typeface="Wingdings" panose="05000000000000000000" pitchFamily="2" charset="2"/>
              <a:buChar char="ü"/>
            </a:pPr>
            <a:r>
              <a:rPr lang="zh-CN" altLang="en-US" sz="2400" kern="0" dirty="0" smtClean="0">
                <a:latin typeface="华文中宋" panose="02010600040101010101" pitchFamily="2" charset="-122"/>
                <a:ea typeface="+mn-ea"/>
              </a:rPr>
              <a:t>评建工作不仅仅限于评估方案的内容，各校可结合本校情况和高等教育发展趋势有所拓展。</a:t>
            </a:r>
            <a:r>
              <a:rPr lang="zh-CN" altLang="en-US" sz="2400" kern="0" dirty="0" smtClean="0">
                <a:solidFill>
                  <a:srgbClr val="FF0000"/>
                </a:solidFill>
                <a:latin typeface="华文中宋" panose="02010600040101010101" pitchFamily="2" charset="-122"/>
                <a:ea typeface="+mn-ea"/>
              </a:rPr>
              <a:t>例上海增加和调整的内容</a:t>
            </a:r>
            <a:endParaRPr lang="en-US" altLang="zh-CN" sz="2400" kern="0" dirty="0" smtClean="0">
              <a:solidFill>
                <a:srgbClr val="FF0000"/>
              </a:solidFill>
              <a:latin typeface="华文中宋" panose="02010600040101010101" pitchFamily="2" charset="-122"/>
              <a:ea typeface="+mn-ea"/>
            </a:endParaRPr>
          </a:p>
          <a:p>
            <a:pPr marL="535305" lvl="0" algn="l">
              <a:spcBef>
                <a:spcPts val="600"/>
              </a:spcBef>
            </a:pPr>
            <a:endParaRPr lang="en-US" altLang="zh-CN" sz="2400"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（五）全面梳理，加强建设</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949870"/>
            <a:ext cx="8770937" cy="1638951"/>
          </a:xfrm>
          <a:prstGeom prst="rect">
            <a:avLst/>
          </a:prstGeom>
          <a:noFill/>
          <a:ln w="9525">
            <a:noFill/>
            <a:miter lim="800000"/>
          </a:ln>
        </p:spPr>
        <p:txBody>
          <a:bodyPr vert="horz" wrap="square" lIns="91440" tIns="45720" rIns="91440" bIns="45720" numCol="1" anchor="t" anchorCtr="0" compatLnSpc="1"/>
          <a:lstStyle/>
          <a:p>
            <a:pPr marL="381635" lvl="1" algn="l">
              <a:lnSpc>
                <a:spcPct val="150000"/>
              </a:lnSpc>
              <a:buFont typeface="Wingdings" panose="05000000000000000000" pitchFamily="2" charset="2"/>
              <a:buChar char="l"/>
              <a:defRPr/>
            </a:pPr>
            <a:r>
              <a:rPr lang="zh-CN" altLang="en-US" sz="3200" b="1" kern="0" dirty="0" smtClean="0">
                <a:latin typeface="华文中宋" panose="02010600040101010101" pitchFamily="2" charset="-122"/>
                <a:ea typeface="+mn-ea"/>
              </a:rPr>
              <a:t>完善自我评估制度</a:t>
            </a:r>
            <a:endParaRPr lang="en-US" altLang="zh-CN" sz="3200" b="1" kern="0" dirty="0" smtClean="0">
              <a:latin typeface="华文中宋" panose="02010600040101010101" pitchFamily="2" charset="-122"/>
              <a:ea typeface="+mn-ea"/>
            </a:endParaRPr>
          </a:p>
          <a:p>
            <a:pPr marL="535305" lvl="0" indent="457200" algn="l">
              <a:spcBef>
                <a:spcPts val="600"/>
              </a:spcBef>
            </a:pPr>
            <a:r>
              <a:rPr lang="zh-CN" altLang="en-US" sz="2400" kern="0" dirty="0" smtClean="0">
                <a:latin typeface="华文中宋" panose="02010600040101010101" pitchFamily="2" charset="-122"/>
                <a:ea typeface="+mn-ea"/>
              </a:rPr>
              <a:t>根据人才培养目标，围绕教学条件、教学过程、教学效果开展系统自我评估，在自我评估基础上形成年度质量报告；</a:t>
            </a:r>
            <a:endParaRPr lang="en-US" altLang="zh-CN" sz="2400"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（五）全面梳理，加强建设</a:t>
            </a:r>
            <a:endParaRPr lang="zh-CN" altLang="en-US" sz="4000" dirty="0" smtClean="0">
              <a:ea typeface="华文中宋" panose="02010600040101010101" pitchFamily="2" charset="-122"/>
            </a:endParaRPr>
          </a:p>
        </p:txBody>
      </p:sp>
      <p:sp>
        <p:nvSpPr>
          <p:cNvPr id="9" name="TextBox 8"/>
          <p:cNvSpPr txBox="1"/>
          <p:nvPr/>
        </p:nvSpPr>
        <p:spPr>
          <a:xfrm>
            <a:off x="581891" y="2660073"/>
            <a:ext cx="2861953" cy="2585323"/>
          </a:xfrm>
          <a:prstGeom prst="rect">
            <a:avLst/>
          </a:prstGeom>
          <a:noFill/>
        </p:spPr>
        <p:txBody>
          <a:bodyPr wrap="square" rtlCol="0">
            <a:spAutoFit/>
          </a:bodyPr>
          <a:lstStyle/>
          <a:p>
            <a:pPr marL="457200" lvl="0" indent="-457200" algn="l">
              <a:lnSpc>
                <a:spcPct val="150000"/>
              </a:lnSpc>
              <a:buFont typeface="+mj-ea"/>
              <a:buAutoNum type="circleNumDbPlain"/>
            </a:pPr>
            <a:r>
              <a:rPr lang="zh-CN" altLang="en-US" sz="2400" kern="0" dirty="0" smtClean="0">
                <a:latin typeface="华文中宋" panose="02010600040101010101" pitchFamily="2" charset="-122"/>
                <a:ea typeface="+mn-ea"/>
              </a:rPr>
              <a:t>院系评估</a:t>
            </a:r>
            <a:endParaRPr lang="en-US" altLang="zh-CN" sz="2400" kern="0" dirty="0" smtClean="0">
              <a:latin typeface="华文中宋" panose="02010600040101010101" pitchFamily="2" charset="-122"/>
              <a:ea typeface="+mn-ea"/>
            </a:endParaRPr>
          </a:p>
          <a:p>
            <a:pPr marL="457200" lvl="0" indent="-457200" algn="l">
              <a:lnSpc>
                <a:spcPct val="150000"/>
              </a:lnSpc>
              <a:buFont typeface="+mj-ea"/>
              <a:buAutoNum type="circleNumDbPlain"/>
            </a:pPr>
            <a:r>
              <a:rPr lang="zh-CN" altLang="en-US" sz="2400" kern="0" dirty="0" smtClean="0">
                <a:latin typeface="华文中宋" panose="02010600040101010101" pitchFamily="2" charset="-122"/>
                <a:ea typeface="+mn-ea"/>
              </a:rPr>
              <a:t>学科专业评估</a:t>
            </a:r>
            <a:endParaRPr lang="en-US" altLang="zh-CN" sz="2400" kern="0" dirty="0" smtClean="0">
              <a:latin typeface="华文中宋" panose="02010600040101010101" pitchFamily="2" charset="-122"/>
              <a:ea typeface="+mn-ea"/>
            </a:endParaRPr>
          </a:p>
          <a:p>
            <a:pPr marL="457200" lvl="0" indent="-457200" algn="l">
              <a:lnSpc>
                <a:spcPct val="150000"/>
              </a:lnSpc>
              <a:buFont typeface="+mj-ea"/>
              <a:buAutoNum type="circleNumDbPlain"/>
            </a:pPr>
            <a:r>
              <a:rPr lang="zh-CN" altLang="en-US" sz="2400" kern="0" dirty="0" smtClean="0">
                <a:latin typeface="华文中宋" panose="02010600040101010101" pitchFamily="2" charset="-122"/>
                <a:ea typeface="+mn-ea"/>
              </a:rPr>
              <a:t>课程评估</a:t>
            </a:r>
            <a:endParaRPr lang="en-US" altLang="zh-CN" sz="2400" kern="0" dirty="0" smtClean="0">
              <a:latin typeface="华文中宋" panose="02010600040101010101" pitchFamily="2" charset="-122"/>
              <a:ea typeface="+mn-ea"/>
            </a:endParaRPr>
          </a:p>
          <a:p>
            <a:pPr marL="457200" lvl="0" indent="-457200" algn="l">
              <a:lnSpc>
                <a:spcPct val="150000"/>
              </a:lnSpc>
              <a:buFont typeface="+mj-ea"/>
              <a:buAutoNum type="circleNumDbPlain"/>
            </a:pPr>
            <a:r>
              <a:rPr lang="zh-CN" altLang="en-US" sz="2400" kern="0" dirty="0" smtClean="0">
                <a:latin typeface="华文中宋" panose="02010600040101010101" pitchFamily="2" charset="-122"/>
              </a:rPr>
              <a:t>教师、学生评价</a:t>
            </a:r>
            <a:endParaRPr lang="en-US" altLang="zh-CN" sz="2400" kern="0" dirty="0" smtClean="0">
              <a:latin typeface="华文中宋" panose="02010600040101010101" pitchFamily="2" charset="-122"/>
              <a:ea typeface="+mn-ea"/>
            </a:endParaRPr>
          </a:p>
          <a:p>
            <a:endParaRPr lang="zh-CN" altLang="en-US" dirty="0"/>
          </a:p>
        </p:txBody>
      </p:sp>
      <p:sp>
        <p:nvSpPr>
          <p:cNvPr id="10" name="TextBox 9"/>
          <p:cNvSpPr txBox="1"/>
          <p:nvPr/>
        </p:nvSpPr>
        <p:spPr>
          <a:xfrm>
            <a:off x="3643667" y="2669973"/>
            <a:ext cx="4704683" cy="3139321"/>
          </a:xfrm>
          <a:prstGeom prst="rect">
            <a:avLst/>
          </a:prstGeom>
          <a:noFill/>
        </p:spPr>
        <p:txBody>
          <a:bodyPr wrap="square" rtlCol="0">
            <a:spAutoFit/>
          </a:bodyPr>
          <a:lstStyle/>
          <a:p>
            <a:pPr marL="457200" lvl="0" indent="-457200" algn="l">
              <a:lnSpc>
                <a:spcPct val="150000"/>
              </a:lnSpc>
              <a:buFont typeface="+mj-ea"/>
              <a:buAutoNum type="circleNumDbPlain" startAt="5"/>
            </a:pPr>
            <a:r>
              <a:rPr lang="zh-CN" altLang="en-US" sz="2400" kern="0" dirty="0" smtClean="0">
                <a:latin typeface="华文中宋" panose="02010600040101010101" pitchFamily="2" charset="-122"/>
                <a:ea typeface="+mn-ea"/>
              </a:rPr>
              <a:t>学生学习效果与教学资源使用效率评价</a:t>
            </a:r>
            <a:endParaRPr lang="en-US" altLang="zh-CN" sz="2400" kern="0" dirty="0" smtClean="0">
              <a:latin typeface="华文中宋" panose="02010600040101010101" pitchFamily="2" charset="-122"/>
              <a:ea typeface="+mn-ea"/>
            </a:endParaRPr>
          </a:p>
          <a:p>
            <a:pPr marL="457200" lvl="0" indent="-457200" algn="l">
              <a:lnSpc>
                <a:spcPct val="150000"/>
              </a:lnSpc>
              <a:buFont typeface="+mj-ea"/>
              <a:buAutoNum type="circleNumDbPlain" startAt="5"/>
            </a:pPr>
            <a:r>
              <a:rPr lang="zh-CN" altLang="en-US" sz="2400" kern="0" dirty="0" smtClean="0">
                <a:latin typeface="华文中宋" panose="02010600040101010101" pitchFamily="2" charset="-122"/>
                <a:ea typeface="+mn-ea"/>
              </a:rPr>
              <a:t>毕业生和用人单位评价</a:t>
            </a:r>
            <a:endParaRPr lang="en-US" altLang="zh-CN" sz="2400" kern="0" dirty="0" smtClean="0">
              <a:latin typeface="华文中宋" panose="02010600040101010101" pitchFamily="2" charset="-122"/>
              <a:ea typeface="+mn-ea"/>
            </a:endParaRPr>
          </a:p>
          <a:p>
            <a:pPr marL="457200" lvl="0" indent="-457200" algn="l">
              <a:lnSpc>
                <a:spcPct val="150000"/>
              </a:lnSpc>
              <a:buFont typeface="+mj-ea"/>
              <a:buAutoNum type="circleNumDbPlain" startAt="5"/>
            </a:pPr>
            <a:r>
              <a:rPr lang="zh-CN" altLang="en-US" sz="2400" kern="0" dirty="0" smtClean="0">
                <a:latin typeface="华文中宋" panose="02010600040101010101" pitchFamily="2" charset="-122"/>
                <a:ea typeface="+mn-ea"/>
              </a:rPr>
              <a:t>年度质量报告</a:t>
            </a:r>
            <a:endParaRPr lang="en-US" altLang="zh-CN" sz="2400" kern="0" dirty="0" smtClean="0">
              <a:latin typeface="华文中宋" panose="02010600040101010101" pitchFamily="2" charset="-122"/>
              <a:ea typeface="+mn-ea"/>
            </a:endParaRPr>
          </a:p>
          <a:p>
            <a:pPr marL="457200" lvl="0" indent="-457200" algn="l">
              <a:lnSpc>
                <a:spcPct val="150000"/>
              </a:lnSpc>
            </a:pPr>
            <a:r>
              <a:rPr lang="en-US" altLang="zh-CN" sz="2400" kern="0" dirty="0" smtClean="0">
                <a:latin typeface="华文中宋" panose="02010600040101010101" pitchFamily="2" charset="-122"/>
                <a:ea typeface="+mn-ea"/>
              </a:rPr>
              <a:t>……</a:t>
            </a:r>
            <a:endParaRPr lang="en-US" altLang="zh-CN" sz="2400" kern="0" dirty="0" smtClean="0">
              <a:latin typeface="华文中宋" panose="02010600040101010101" pitchFamily="2" charset="-122"/>
              <a:ea typeface="+mn-ea"/>
            </a:endParaRPr>
          </a:p>
          <a:p>
            <a:endParaRPr lang="zh-CN" altLang="en-US" dirty="0"/>
          </a:p>
        </p:txBody>
      </p:sp>
      <p:sp>
        <p:nvSpPr>
          <p:cNvPr id="11" name="TextBox 10"/>
          <p:cNvSpPr txBox="1"/>
          <p:nvPr/>
        </p:nvSpPr>
        <p:spPr>
          <a:xfrm>
            <a:off x="548640" y="5415445"/>
            <a:ext cx="7950529" cy="523220"/>
          </a:xfrm>
          <a:prstGeom prst="rect">
            <a:avLst/>
          </a:prstGeom>
          <a:noFill/>
        </p:spPr>
        <p:txBody>
          <a:bodyPr wrap="square" rtlCol="0">
            <a:spAutoFit/>
          </a:bodyPr>
          <a:lstStyle/>
          <a:p>
            <a:pPr indent="-457200" algn="l"/>
            <a:r>
              <a:rPr lang="zh-CN" altLang="en-US" sz="2800" b="1" kern="0" dirty="0" smtClean="0">
                <a:solidFill>
                  <a:srgbClr val="FF0000"/>
                </a:solidFill>
                <a:latin typeface="华文中宋" panose="02010600040101010101" pitchFamily="2" charset="-122"/>
                <a:ea typeface="+mn-ea"/>
              </a:rPr>
              <a:t>自评自建工作做得好，审核评估就水到渠成了。</a:t>
            </a:r>
            <a:endParaRPr lang="zh-CN" altLang="en-US" sz="2800" b="1" kern="0" dirty="0" smtClean="0">
              <a:solidFill>
                <a:srgbClr val="FF0000"/>
              </a:solidFill>
              <a:latin typeface="华文中宋" panose="02010600040101010101" pitchFamily="2" charset="-122"/>
              <a:ea typeface="+mn-ea"/>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949871"/>
            <a:ext cx="8770937" cy="1900208"/>
          </a:xfrm>
          <a:prstGeom prst="rect">
            <a:avLst/>
          </a:prstGeom>
          <a:noFill/>
          <a:ln w="9525">
            <a:noFill/>
            <a:miter lim="800000"/>
          </a:ln>
        </p:spPr>
        <p:txBody>
          <a:bodyPr vert="horz" wrap="square" lIns="91440" tIns="45720" rIns="91440" bIns="45720" numCol="1" anchor="t" anchorCtr="0" compatLnSpc="1"/>
          <a:lstStyle/>
          <a:p>
            <a:pPr marL="381635" lvl="1" algn="l">
              <a:lnSpc>
                <a:spcPct val="150000"/>
              </a:lnSpc>
              <a:buFont typeface="Wingdings" panose="05000000000000000000" pitchFamily="2" charset="2"/>
              <a:buChar char="l"/>
              <a:defRPr/>
            </a:pPr>
            <a:r>
              <a:rPr lang="zh-CN" altLang="en-US" sz="3200" b="1" kern="0" dirty="0" smtClean="0">
                <a:latin typeface="华文中宋" panose="02010600040101010101" pitchFamily="2" charset="-122"/>
                <a:ea typeface="+mn-ea"/>
              </a:rPr>
              <a:t>处理好三个关系</a:t>
            </a:r>
            <a:endParaRPr lang="en-US" altLang="zh-CN" sz="3200" b="1" kern="0" dirty="0" smtClean="0">
              <a:latin typeface="华文中宋" panose="02010600040101010101" pitchFamily="2" charset="-122"/>
              <a:ea typeface="+mn-ea"/>
            </a:endParaRPr>
          </a:p>
          <a:p>
            <a:pPr marL="535305" lvl="0" algn="l">
              <a:spcBef>
                <a:spcPts val="600"/>
              </a:spcBef>
            </a:pPr>
            <a:endParaRPr lang="en-US" altLang="zh-CN" sz="2400"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（五）全面梳理，加强建设</a:t>
            </a:r>
            <a:endParaRPr lang="zh-CN" altLang="en-US" sz="4000" dirty="0" smtClean="0">
              <a:ea typeface="华文中宋" panose="02010600040101010101" pitchFamily="2" charset="-122"/>
            </a:endParaRPr>
          </a:p>
        </p:txBody>
      </p:sp>
      <p:grpSp>
        <p:nvGrpSpPr>
          <p:cNvPr id="2" name="组合 37"/>
          <p:cNvGrpSpPr/>
          <p:nvPr/>
        </p:nvGrpSpPr>
        <p:grpSpPr bwMode="auto">
          <a:xfrm>
            <a:off x="209550" y="1979085"/>
            <a:ext cx="2819400" cy="3928120"/>
            <a:chOff x="626045" y="2450181"/>
            <a:chExt cx="2819525" cy="3911395"/>
          </a:xfrm>
        </p:grpSpPr>
        <p:sp>
          <p:nvSpPr>
            <p:cNvPr id="10" name="AutoShape 81"/>
            <p:cNvSpPr>
              <a:spLocks noChangeArrowheads="1"/>
            </p:cNvSpPr>
            <p:nvPr/>
          </p:nvSpPr>
          <p:spPr bwMode="auto">
            <a:xfrm>
              <a:off x="626045" y="2835840"/>
              <a:ext cx="2819525" cy="3525736"/>
            </a:xfrm>
            <a:prstGeom prst="roundRect">
              <a:avLst>
                <a:gd name="adj" fmla="val 5005"/>
              </a:avLst>
            </a:prstGeom>
            <a:solidFill>
              <a:schemeClr val="bg1">
                <a:alpha val="60000"/>
              </a:schemeClr>
            </a:solidFill>
            <a:ln w="38100">
              <a:solidFill>
                <a:schemeClr val="accent1">
                  <a:lumMod val="75000"/>
                </a:schemeClr>
              </a:soli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fontAlgn="ctr">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charset="-122"/>
              </a:endParaRPr>
            </a:p>
          </p:txBody>
        </p:sp>
        <p:sp>
          <p:nvSpPr>
            <p:cNvPr id="11" name="圆角矩形 43"/>
            <p:cNvSpPr/>
            <p:nvPr/>
          </p:nvSpPr>
          <p:spPr bwMode="auto">
            <a:xfrm>
              <a:off x="854655" y="2450181"/>
              <a:ext cx="2362305" cy="528725"/>
            </a:xfrm>
            <a:prstGeom prst="roundRect">
              <a:avLst/>
            </a:prstGeom>
            <a:solidFill>
              <a:schemeClr val="tx2">
                <a:lumMod val="60000"/>
                <a:lumOff val="40000"/>
              </a:schemeClr>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fontAlgn="ctr">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charset="-122"/>
              </a:endParaRPr>
            </a:p>
          </p:txBody>
        </p:sp>
        <p:sp>
          <p:nvSpPr>
            <p:cNvPr id="12" name="TextBox 22"/>
            <p:cNvSpPr txBox="1">
              <a:spLocks noChangeArrowheads="1"/>
            </p:cNvSpPr>
            <p:nvPr/>
          </p:nvSpPr>
          <p:spPr bwMode="auto">
            <a:xfrm>
              <a:off x="702248" y="2514302"/>
              <a:ext cx="2590915" cy="373615"/>
            </a:xfrm>
            <a:prstGeom prst="rect">
              <a:avLst/>
            </a:prstGeom>
            <a:noFill/>
            <a:ln w="9525">
              <a:noFill/>
              <a:miter lim="800000"/>
            </a:ln>
          </p:spPr>
          <p:txBody>
            <a:bodyPr wrap="square">
              <a:spAutoFit/>
            </a:bodyPr>
            <a:lstStyle/>
            <a:p>
              <a:pPr algn="ctr"/>
              <a:r>
                <a:rPr lang="zh-CN" altLang="zh-CN" sz="2000" b="1" dirty="0" smtClean="0">
                  <a:latin typeface="华文中宋" panose="02010600040101010101" pitchFamily="2" charset="-122"/>
                  <a:ea typeface="华文中宋" panose="02010600040101010101" pitchFamily="2" charset="-122"/>
                </a:rPr>
                <a:t>当前与长远的关系</a:t>
              </a:r>
              <a:endParaRPr lang="zh-CN" altLang="zh-CN" sz="2000" b="1" dirty="0">
                <a:latin typeface="华文中宋" panose="02010600040101010101" pitchFamily="2" charset="-122"/>
                <a:ea typeface="华文中宋" panose="02010600040101010101" pitchFamily="2" charset="-122"/>
              </a:endParaRPr>
            </a:p>
          </p:txBody>
        </p:sp>
        <p:sp>
          <p:nvSpPr>
            <p:cNvPr id="13" name="矩形 61"/>
            <p:cNvSpPr>
              <a:spLocks noChangeArrowheads="1"/>
            </p:cNvSpPr>
            <p:nvPr/>
          </p:nvSpPr>
          <p:spPr bwMode="auto">
            <a:xfrm>
              <a:off x="626045" y="2970490"/>
              <a:ext cx="2743322" cy="3233218"/>
            </a:xfrm>
            <a:prstGeom prst="rect">
              <a:avLst/>
            </a:prstGeom>
            <a:noFill/>
            <a:ln w="9525">
              <a:noFill/>
              <a:miter lim="800000"/>
            </a:ln>
          </p:spPr>
          <p:txBody>
            <a:bodyPr wrap="square">
              <a:spAutoFit/>
            </a:bodyPr>
            <a:lstStyle/>
            <a:p>
              <a:pPr algn="l">
                <a:spcBef>
                  <a:spcPts val="600"/>
                </a:spcBef>
              </a:pPr>
              <a:r>
                <a:rPr lang="en-US" altLang="zh-CN" sz="2000" dirty="0" smtClean="0">
                  <a:effectLst/>
                  <a:latin typeface="华文中宋" panose="02010600040101010101" pitchFamily="2" charset="-122"/>
                  <a:ea typeface="华文中宋" panose="02010600040101010101" pitchFamily="2" charset="-122"/>
                </a:rPr>
                <a:t>      </a:t>
              </a:r>
              <a:r>
                <a:rPr lang="zh-CN" altLang="zh-CN" sz="2000" dirty="0" smtClean="0">
                  <a:solidFill>
                    <a:schemeClr val="tx1"/>
                  </a:solidFill>
                  <a:effectLst/>
                  <a:latin typeface="华文中宋" panose="02010600040101010101" pitchFamily="2" charset="-122"/>
                  <a:ea typeface="华文中宋" panose="02010600040101010101" pitchFamily="2" charset="-122"/>
                </a:rPr>
                <a:t>物质建设上注重其合理性，防止因凑指标而造成损失，例如突击</a:t>
              </a:r>
              <a:r>
                <a:rPr lang="zh-CN" altLang="en-US" sz="2000" dirty="0" smtClean="0">
                  <a:solidFill>
                    <a:schemeClr val="tx1"/>
                  </a:solidFill>
                  <a:effectLst/>
                  <a:latin typeface="华文中宋" panose="02010600040101010101" pitchFamily="2" charset="-122"/>
                  <a:ea typeface="华文中宋" panose="02010600040101010101" pitchFamily="2" charset="-122"/>
                </a:rPr>
                <a:t>进教师</a:t>
              </a:r>
              <a:r>
                <a:rPr lang="zh-CN" altLang="zh-CN" sz="2000" dirty="0" smtClean="0">
                  <a:solidFill>
                    <a:schemeClr val="tx1"/>
                  </a:solidFill>
                  <a:effectLst/>
                  <a:latin typeface="华文中宋" panose="02010600040101010101" pitchFamily="2" charset="-122"/>
                  <a:ea typeface="华文中宋" panose="02010600040101010101" pitchFamily="2" charset="-122"/>
                </a:rPr>
                <a:t>而</a:t>
              </a:r>
              <a:r>
                <a:rPr lang="zh-CN" altLang="en-US" sz="2000" dirty="0" smtClean="0">
                  <a:solidFill>
                    <a:schemeClr val="tx1"/>
                  </a:solidFill>
                  <a:effectLst/>
                  <a:latin typeface="华文中宋" panose="02010600040101010101" pitchFamily="2" charset="-122"/>
                  <a:ea typeface="华文中宋" panose="02010600040101010101" pitchFamily="2" charset="-122"/>
                </a:rPr>
                <a:t>影响教师队伍结构</a:t>
              </a:r>
              <a:r>
                <a:rPr lang="zh-CN" altLang="zh-CN" sz="2000" dirty="0" smtClean="0">
                  <a:solidFill>
                    <a:schemeClr val="tx1"/>
                  </a:solidFill>
                  <a:effectLst/>
                  <a:latin typeface="华文中宋" panose="02010600040101010101" pitchFamily="2" charset="-122"/>
                  <a:ea typeface="华文中宋" panose="02010600040101010101" pitchFamily="2" charset="-122"/>
                </a:rPr>
                <a:t>；突击赶工期而影响建筑质量。</a:t>
              </a:r>
              <a:endParaRPr lang="en-US" altLang="zh-CN" sz="2000" dirty="0" smtClean="0">
                <a:solidFill>
                  <a:schemeClr val="tx1"/>
                </a:solidFill>
                <a:effectLst/>
                <a:latin typeface="华文中宋" panose="02010600040101010101" pitchFamily="2" charset="-122"/>
                <a:ea typeface="华文中宋" panose="02010600040101010101" pitchFamily="2" charset="-122"/>
              </a:endParaRPr>
            </a:p>
            <a:p>
              <a:pPr algn="l">
                <a:spcBef>
                  <a:spcPts val="600"/>
                </a:spcBef>
              </a:pPr>
              <a:r>
                <a:rPr lang="en-US" altLang="zh-CN" sz="2000" dirty="0" smtClean="0">
                  <a:solidFill>
                    <a:schemeClr val="tx1"/>
                  </a:solidFill>
                  <a:effectLst/>
                  <a:latin typeface="华文中宋" panose="02010600040101010101" pitchFamily="2" charset="-122"/>
                  <a:ea typeface="华文中宋" panose="02010600040101010101" pitchFamily="2" charset="-122"/>
                </a:rPr>
                <a:t>      </a:t>
              </a:r>
              <a:r>
                <a:rPr lang="zh-CN" altLang="zh-CN" sz="2000" dirty="0" smtClean="0">
                  <a:solidFill>
                    <a:schemeClr val="tx1"/>
                  </a:solidFill>
                  <a:effectLst/>
                  <a:latin typeface="华文中宋" panose="02010600040101010101" pitchFamily="2" charset="-122"/>
                  <a:ea typeface="华文中宋" panose="02010600040101010101" pitchFamily="2" charset="-122"/>
                </a:rPr>
                <a:t>制度建设上</a:t>
              </a:r>
              <a:r>
                <a:rPr lang="zh-CN" altLang="en-US" sz="2000" dirty="0" smtClean="0">
                  <a:latin typeface="华文中宋" panose="02010600040101010101" pitchFamily="2" charset="-122"/>
                  <a:ea typeface="华文中宋" panose="02010600040101010101" pitchFamily="2" charset="-122"/>
                </a:rPr>
                <a:t>要防止</a:t>
              </a:r>
              <a:r>
                <a:rPr lang="zh-CN" altLang="zh-CN" sz="2000" dirty="0" smtClean="0">
                  <a:solidFill>
                    <a:schemeClr val="tx1"/>
                  </a:solidFill>
                  <a:effectLst/>
                  <a:latin typeface="华文中宋" panose="02010600040101010101" pitchFamily="2" charset="-122"/>
                  <a:ea typeface="华文中宋" panose="02010600040101010101" pitchFamily="2" charset="-122"/>
                </a:rPr>
                <a:t>临时性、短期性问题，评建的目的是为质量保障建立长效机制。</a:t>
              </a:r>
              <a:endParaRPr lang="zh-CN" altLang="zh-CN" sz="2000" dirty="0">
                <a:solidFill>
                  <a:schemeClr val="tx1"/>
                </a:solidFill>
                <a:effectLst/>
                <a:latin typeface="华文中宋" panose="02010600040101010101" pitchFamily="2" charset="-122"/>
                <a:ea typeface="华文中宋" panose="02010600040101010101" pitchFamily="2" charset="-122"/>
              </a:endParaRPr>
            </a:p>
          </p:txBody>
        </p:sp>
      </p:grpSp>
      <p:grpSp>
        <p:nvGrpSpPr>
          <p:cNvPr id="3" name="组合 37"/>
          <p:cNvGrpSpPr/>
          <p:nvPr/>
        </p:nvGrpSpPr>
        <p:grpSpPr bwMode="auto">
          <a:xfrm>
            <a:off x="3048000" y="2048111"/>
            <a:ext cx="3124200" cy="3928119"/>
            <a:chOff x="626045" y="2450181"/>
            <a:chExt cx="2819525" cy="3911395"/>
          </a:xfrm>
        </p:grpSpPr>
        <p:sp>
          <p:nvSpPr>
            <p:cNvPr id="15" name="AutoShape 81"/>
            <p:cNvSpPr>
              <a:spLocks noChangeArrowheads="1"/>
            </p:cNvSpPr>
            <p:nvPr/>
          </p:nvSpPr>
          <p:spPr bwMode="auto">
            <a:xfrm>
              <a:off x="626045" y="2835840"/>
              <a:ext cx="2819525" cy="3525736"/>
            </a:xfrm>
            <a:prstGeom prst="roundRect">
              <a:avLst>
                <a:gd name="adj" fmla="val 5005"/>
              </a:avLst>
            </a:prstGeom>
            <a:solidFill>
              <a:schemeClr val="bg1">
                <a:alpha val="60000"/>
              </a:schemeClr>
            </a:solidFill>
            <a:ln w="38100">
              <a:solidFill>
                <a:schemeClr val="accent1">
                  <a:lumMod val="75000"/>
                </a:schemeClr>
              </a:soli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fontAlgn="ctr">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charset="-122"/>
              </a:endParaRPr>
            </a:p>
          </p:txBody>
        </p:sp>
        <p:sp>
          <p:nvSpPr>
            <p:cNvPr id="16" name="圆角矩形 43"/>
            <p:cNvSpPr/>
            <p:nvPr/>
          </p:nvSpPr>
          <p:spPr bwMode="auto">
            <a:xfrm>
              <a:off x="693920" y="2450181"/>
              <a:ext cx="2604286" cy="526582"/>
            </a:xfrm>
            <a:prstGeom prst="roundRect">
              <a:avLst/>
            </a:prstGeom>
            <a:solidFill>
              <a:schemeClr val="tx2">
                <a:lumMod val="60000"/>
                <a:lumOff val="40000"/>
              </a:schemeClr>
            </a:solidFill>
            <a:ln w="25400">
              <a:solidFill>
                <a:schemeClr val="accent1">
                  <a:lumMod val="75000"/>
                </a:schemeClr>
              </a:solid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fontAlgn="ctr">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charset="-122"/>
              </a:endParaRPr>
            </a:p>
          </p:txBody>
        </p:sp>
        <p:sp>
          <p:nvSpPr>
            <p:cNvPr id="17" name="TextBox 22"/>
            <p:cNvSpPr txBox="1">
              <a:spLocks noChangeArrowheads="1"/>
            </p:cNvSpPr>
            <p:nvPr/>
          </p:nvSpPr>
          <p:spPr bwMode="auto">
            <a:xfrm>
              <a:off x="702248" y="2514302"/>
              <a:ext cx="2590915" cy="373615"/>
            </a:xfrm>
            <a:prstGeom prst="rect">
              <a:avLst/>
            </a:prstGeom>
            <a:solidFill>
              <a:schemeClr val="tx2">
                <a:lumMod val="60000"/>
                <a:lumOff val="40000"/>
              </a:schemeClr>
            </a:solidFill>
            <a:ln w="9525">
              <a:noFill/>
              <a:miter lim="800000"/>
            </a:ln>
          </p:spPr>
          <p:txBody>
            <a:bodyPr wrap="square">
              <a:spAutoFit/>
            </a:bodyPr>
            <a:lstStyle/>
            <a:p>
              <a:pPr algn="ctr"/>
              <a:r>
                <a:rPr lang="zh-CN" altLang="zh-CN" sz="2000" b="1" dirty="0" smtClean="0">
                  <a:latin typeface="华文中宋" panose="02010600040101010101" pitchFamily="2" charset="-122"/>
                  <a:ea typeface="华文中宋" panose="02010600040101010101" pitchFamily="2" charset="-122"/>
                </a:rPr>
                <a:t>硬件与软件的关系</a:t>
              </a:r>
              <a:endParaRPr lang="zh-CN" altLang="zh-CN" sz="2000" b="1" dirty="0">
                <a:latin typeface="华文中宋" panose="02010600040101010101" pitchFamily="2" charset="-122"/>
                <a:ea typeface="华文中宋" panose="02010600040101010101" pitchFamily="2" charset="-122"/>
              </a:endParaRPr>
            </a:p>
          </p:txBody>
        </p:sp>
        <p:sp>
          <p:nvSpPr>
            <p:cNvPr id="18" name="矩形 61"/>
            <p:cNvSpPr>
              <a:spLocks noChangeArrowheads="1"/>
            </p:cNvSpPr>
            <p:nvPr/>
          </p:nvSpPr>
          <p:spPr bwMode="auto">
            <a:xfrm>
              <a:off x="626045" y="2988649"/>
              <a:ext cx="2743322" cy="3309835"/>
            </a:xfrm>
            <a:prstGeom prst="rect">
              <a:avLst/>
            </a:prstGeom>
            <a:noFill/>
            <a:ln w="9525">
              <a:solidFill>
                <a:schemeClr val="accent1">
                  <a:lumMod val="75000"/>
                </a:schemeClr>
              </a:solidFill>
              <a:miter lim="800000"/>
            </a:ln>
          </p:spPr>
          <p:txBody>
            <a:bodyPr wrap="square">
              <a:spAutoFit/>
            </a:bodyPr>
            <a:lstStyle/>
            <a:p>
              <a:pPr algn="l">
                <a:spcBef>
                  <a:spcPts val="600"/>
                </a:spcBef>
              </a:pPr>
              <a:r>
                <a:rPr lang="en-US" altLang="zh-CN" sz="2000" dirty="0" smtClean="0">
                  <a:solidFill>
                    <a:schemeClr val="tx1"/>
                  </a:solidFill>
                  <a:effectLst/>
                  <a:latin typeface="华文中宋" panose="02010600040101010101" pitchFamily="2" charset="-122"/>
                  <a:ea typeface="华文中宋" panose="02010600040101010101" pitchFamily="2" charset="-122"/>
                </a:rPr>
                <a:t>      </a:t>
              </a:r>
              <a:r>
                <a:rPr lang="zh-CN" altLang="zh-CN" sz="2000" dirty="0" smtClean="0">
                  <a:solidFill>
                    <a:schemeClr val="tx1"/>
                  </a:solidFill>
                  <a:effectLst/>
                  <a:latin typeface="华文中宋" panose="02010600040101010101" pitchFamily="2" charset="-122"/>
                  <a:ea typeface="华文中宋" panose="02010600040101010101" pitchFamily="2" charset="-122"/>
                </a:rPr>
                <a:t>硬件指标好量化，符合度较清晰；软件指标不宜量化，但更重要，差别也更大</a:t>
              </a:r>
              <a:r>
                <a:rPr lang="zh-CN" altLang="zh-CN" sz="2000" dirty="0" smtClean="0">
                  <a:latin typeface="华文中宋" panose="02010600040101010101" pitchFamily="2" charset="-122"/>
                  <a:ea typeface="华文中宋" panose="02010600040101010101" pitchFamily="2" charset="-122"/>
                </a:rPr>
                <a:t>。</a:t>
              </a:r>
              <a:r>
                <a:rPr lang="zh-CN" altLang="en-US" sz="2000" dirty="0" smtClean="0">
                  <a:latin typeface="华文中宋" panose="02010600040101010101" pitchFamily="2" charset="-122"/>
                  <a:ea typeface="华文中宋" panose="02010600040101010101" pitchFamily="2" charset="-122"/>
                </a:rPr>
                <a:t>例：人才培养中心地位</a:t>
              </a:r>
              <a:r>
                <a:rPr lang="zh-CN" altLang="zh-CN" sz="2000" dirty="0" smtClean="0">
                  <a:solidFill>
                    <a:schemeClr val="tx1"/>
                  </a:solidFill>
                  <a:effectLst/>
                  <a:latin typeface="华文中宋" panose="02010600040101010101" pitchFamily="2" charset="-122"/>
                  <a:ea typeface="华文中宋" panose="02010600040101010101" pitchFamily="2" charset="-122"/>
                </a:rPr>
                <a:t>、</a:t>
              </a:r>
              <a:r>
                <a:rPr lang="zh-CN" altLang="en-US" sz="2000" dirty="0" smtClean="0">
                  <a:solidFill>
                    <a:schemeClr val="tx1"/>
                  </a:solidFill>
                  <a:effectLst/>
                  <a:latin typeface="华文中宋" panose="02010600040101010101" pitchFamily="2" charset="-122"/>
                  <a:ea typeface="华文中宋" panose="02010600040101010101" pitchFamily="2" charset="-122"/>
                </a:rPr>
                <a:t>教育教学水平</a:t>
              </a:r>
              <a:r>
                <a:rPr lang="zh-CN" altLang="zh-CN" sz="2000" dirty="0" smtClean="0">
                  <a:solidFill>
                    <a:schemeClr val="tx1"/>
                  </a:solidFill>
                  <a:effectLst/>
                  <a:latin typeface="华文中宋" panose="02010600040101010101" pitchFamily="2" charset="-122"/>
                  <a:ea typeface="华文中宋" panose="02010600040101010101" pitchFamily="2" charset="-122"/>
                </a:rPr>
                <a:t>、教学改革、</a:t>
              </a:r>
              <a:r>
                <a:rPr lang="zh-CN" altLang="en-US" sz="2000" dirty="0" smtClean="0">
                  <a:solidFill>
                    <a:schemeClr val="tx1"/>
                  </a:solidFill>
                  <a:effectLst/>
                  <a:latin typeface="华文中宋" panose="02010600040101010101" pitchFamily="2" charset="-122"/>
                  <a:ea typeface="华文中宋" panose="02010600040101010101" pitchFamily="2" charset="-122"/>
                </a:rPr>
                <a:t>学生指导与服务</a:t>
              </a:r>
              <a:r>
                <a:rPr lang="zh-CN" altLang="zh-CN" sz="2000" dirty="0" smtClean="0">
                  <a:solidFill>
                    <a:schemeClr val="tx1"/>
                  </a:solidFill>
                  <a:effectLst/>
                  <a:latin typeface="华文中宋" panose="02010600040101010101" pitchFamily="2" charset="-122"/>
                  <a:ea typeface="华文中宋" panose="02010600040101010101" pitchFamily="2" charset="-122"/>
                </a:rPr>
                <a:t>、</a:t>
              </a:r>
              <a:r>
                <a:rPr lang="zh-CN" altLang="en-US" sz="2000" dirty="0" smtClean="0">
                  <a:solidFill>
                    <a:schemeClr val="tx1"/>
                  </a:solidFill>
                  <a:effectLst/>
                  <a:latin typeface="华文中宋" panose="02010600040101010101" pitchFamily="2" charset="-122"/>
                  <a:ea typeface="华文中宋" panose="02010600040101010101" pitchFamily="2" charset="-122"/>
                </a:rPr>
                <a:t>质量监控</a:t>
              </a:r>
              <a:r>
                <a:rPr lang="zh-CN" altLang="zh-CN" sz="2000" dirty="0" smtClean="0">
                  <a:solidFill>
                    <a:schemeClr val="tx1"/>
                  </a:solidFill>
                  <a:effectLst/>
                  <a:latin typeface="华文中宋" panose="02010600040101010101" pitchFamily="2" charset="-122"/>
                  <a:ea typeface="华文中宋" panose="02010600040101010101" pitchFamily="2" charset="-122"/>
                </a:rPr>
                <a:t>等。</a:t>
              </a:r>
              <a:endParaRPr lang="en-US" altLang="zh-CN" sz="2000" dirty="0" smtClean="0">
                <a:solidFill>
                  <a:schemeClr val="tx1"/>
                </a:solidFill>
                <a:effectLst/>
                <a:latin typeface="华文中宋" panose="02010600040101010101" pitchFamily="2" charset="-122"/>
                <a:ea typeface="华文中宋" panose="02010600040101010101" pitchFamily="2" charset="-122"/>
              </a:endParaRPr>
            </a:p>
            <a:p>
              <a:pPr algn="l">
                <a:spcBef>
                  <a:spcPts val="600"/>
                </a:spcBef>
              </a:pPr>
              <a:r>
                <a:rPr lang="en-US" altLang="zh-CN" sz="2000" dirty="0" smtClean="0">
                  <a:latin typeface="华文中宋" panose="02010600040101010101" pitchFamily="2" charset="-122"/>
                  <a:ea typeface="华文中宋" panose="02010600040101010101" pitchFamily="2" charset="-122"/>
                </a:rPr>
                <a:t>      </a:t>
              </a:r>
              <a:r>
                <a:rPr lang="zh-CN" altLang="en-US" sz="2000" dirty="0" smtClean="0">
                  <a:solidFill>
                    <a:srgbClr val="FF0000"/>
                  </a:solidFill>
                  <a:latin typeface="华文中宋" panose="02010600040101010101" pitchFamily="2" charset="-122"/>
                  <a:ea typeface="华文中宋" panose="02010600040101010101" pitchFamily="2" charset="-122"/>
                </a:rPr>
                <a:t>硬件不到位做不强，软件不到位做不长！</a:t>
              </a:r>
              <a:endParaRPr lang="en-US" altLang="zh-CN" sz="2000" dirty="0" smtClean="0">
                <a:solidFill>
                  <a:srgbClr val="FF0000"/>
                </a:solidFill>
                <a:latin typeface="华文中宋" panose="02010600040101010101" pitchFamily="2" charset="-122"/>
                <a:ea typeface="华文中宋" panose="02010600040101010101" pitchFamily="2" charset="-122"/>
              </a:endParaRPr>
            </a:p>
            <a:p>
              <a:pPr>
                <a:spcBef>
                  <a:spcPts val="600"/>
                </a:spcBef>
              </a:pPr>
              <a:endParaRPr lang="en-US" altLang="zh-CN" sz="2000" dirty="0" smtClean="0">
                <a:latin typeface="华文中宋" panose="02010600040101010101" pitchFamily="2" charset="-122"/>
                <a:ea typeface="华文中宋" panose="02010600040101010101" pitchFamily="2" charset="-122"/>
              </a:endParaRPr>
            </a:p>
          </p:txBody>
        </p:sp>
      </p:grpSp>
      <p:grpSp>
        <p:nvGrpSpPr>
          <p:cNvPr id="4" name="组合 37"/>
          <p:cNvGrpSpPr/>
          <p:nvPr/>
        </p:nvGrpSpPr>
        <p:grpSpPr bwMode="auto">
          <a:xfrm>
            <a:off x="6228184" y="2028747"/>
            <a:ext cx="2915816" cy="3967180"/>
            <a:chOff x="605828" y="2448981"/>
            <a:chExt cx="2915945" cy="3866303"/>
          </a:xfrm>
        </p:grpSpPr>
        <p:sp>
          <p:nvSpPr>
            <p:cNvPr id="20" name="AutoShape 81"/>
            <p:cNvSpPr>
              <a:spLocks noChangeArrowheads="1"/>
            </p:cNvSpPr>
            <p:nvPr/>
          </p:nvSpPr>
          <p:spPr bwMode="auto">
            <a:xfrm>
              <a:off x="626045" y="2835839"/>
              <a:ext cx="2895728" cy="3468956"/>
            </a:xfrm>
            <a:prstGeom prst="roundRect">
              <a:avLst>
                <a:gd name="adj" fmla="val 5005"/>
              </a:avLst>
            </a:prstGeom>
            <a:solidFill>
              <a:schemeClr val="bg1">
                <a:alpha val="60000"/>
              </a:schemeClr>
            </a:solidFill>
            <a:ln w="38100">
              <a:solidFill>
                <a:schemeClr val="accent1">
                  <a:lumMod val="75000"/>
                </a:schemeClr>
              </a:solidFill>
            </a:ln>
            <a:effectLst>
              <a:outerShdw blurRad="225425" dist="38100" dir="5220000" algn="ctr">
                <a:srgbClr val="000000">
                  <a:alpha val="33000"/>
                </a:srgbClr>
              </a:outerShdw>
            </a:effectLst>
            <a:scene3d>
              <a:camera prst="orthographicFront"/>
              <a:lightRig rig="flat" dir="t"/>
            </a:scene3d>
            <a:sp3d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lstStyle/>
            <a:p>
              <a:pPr marL="0" lvl="2" fontAlgn="ctr">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solidFill>
                <a:latin typeface="微软雅黑" panose="020B0503020204020204" charset="-122"/>
              </a:endParaRPr>
            </a:p>
          </p:txBody>
        </p:sp>
        <p:sp>
          <p:nvSpPr>
            <p:cNvPr id="21" name="圆角矩形 43"/>
            <p:cNvSpPr/>
            <p:nvPr/>
          </p:nvSpPr>
          <p:spPr bwMode="auto">
            <a:xfrm>
              <a:off x="605828" y="2450181"/>
              <a:ext cx="2915945" cy="528725"/>
            </a:xfrm>
            <a:prstGeom prst="roundRect">
              <a:avLst/>
            </a:prstGeom>
            <a:solidFill>
              <a:schemeClr val="tx2">
                <a:lumMod val="60000"/>
                <a:lumOff val="40000"/>
              </a:schemeClr>
            </a:solidFill>
            <a:ln w="25400">
              <a:solidFill>
                <a:schemeClr val="accent1">
                  <a:lumMod val="75000"/>
                </a:schemeClr>
              </a:solid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lstStyle/>
            <a:p>
              <a:pPr fontAlgn="ctr">
                <a:spcBef>
                  <a:spcPts val="0"/>
                </a:spcBef>
                <a:spcAft>
                  <a:spcPts val="0"/>
                </a:spcAft>
                <a:buClr>
                  <a:srgbClr val="FF0000"/>
                </a:buClr>
                <a:buSzPct val="70000"/>
                <a:buFont typeface="Wingdings" panose="05000000000000000000" pitchFamily="2" charset="2"/>
                <a:buChar char="u"/>
                <a:defRPr/>
              </a:pPr>
              <a:endParaRPr lang="zh-CN" altLang="en-US" sz="1600" b="1" dirty="0">
                <a:solidFill>
                  <a:schemeClr val="bg1"/>
                </a:solidFill>
                <a:latin typeface="微软雅黑" panose="020B0503020204020204" charset="-122"/>
              </a:endParaRPr>
            </a:p>
          </p:txBody>
        </p:sp>
        <p:sp>
          <p:nvSpPr>
            <p:cNvPr id="22" name="TextBox 21"/>
            <p:cNvSpPr txBox="1">
              <a:spLocks noChangeArrowheads="1"/>
            </p:cNvSpPr>
            <p:nvPr/>
          </p:nvSpPr>
          <p:spPr bwMode="auto">
            <a:xfrm>
              <a:off x="605828" y="2448981"/>
              <a:ext cx="2819525" cy="366940"/>
            </a:xfrm>
            <a:prstGeom prst="rect">
              <a:avLst/>
            </a:prstGeom>
            <a:noFill/>
            <a:ln w="9525">
              <a:noFill/>
              <a:miter lim="800000"/>
            </a:ln>
          </p:spPr>
          <p:txBody>
            <a:bodyPr wrap="square">
              <a:spAutoFit/>
            </a:bodyPr>
            <a:lstStyle/>
            <a:p>
              <a:pPr algn="ctr"/>
              <a:r>
                <a:rPr lang="zh-CN" altLang="zh-CN" sz="2000" b="1" dirty="0" smtClean="0">
                  <a:latin typeface="华文中宋" panose="02010600040101010101" pitchFamily="2" charset="-122"/>
                  <a:ea typeface="华文中宋" panose="02010600040101010101" pitchFamily="2" charset="-122"/>
                </a:rPr>
                <a:t>评建与日常工作的关系</a:t>
              </a:r>
              <a:endParaRPr lang="zh-CN" altLang="zh-CN" sz="2000" b="1" dirty="0">
                <a:latin typeface="华文中宋" panose="02010600040101010101" pitchFamily="2" charset="-122"/>
                <a:ea typeface="华文中宋" panose="02010600040101010101" pitchFamily="2" charset="-122"/>
              </a:endParaRPr>
            </a:p>
          </p:txBody>
        </p:sp>
        <p:sp>
          <p:nvSpPr>
            <p:cNvPr id="23" name="矩形 61"/>
            <p:cNvSpPr>
              <a:spLocks noChangeArrowheads="1"/>
            </p:cNvSpPr>
            <p:nvPr/>
          </p:nvSpPr>
          <p:spPr bwMode="auto">
            <a:xfrm>
              <a:off x="626045" y="3000832"/>
              <a:ext cx="2895728" cy="3314452"/>
            </a:xfrm>
            <a:prstGeom prst="rect">
              <a:avLst/>
            </a:prstGeom>
            <a:noFill/>
            <a:ln w="9525">
              <a:solidFill>
                <a:schemeClr val="accent1">
                  <a:lumMod val="75000"/>
                </a:schemeClr>
              </a:solidFill>
              <a:miter lim="800000"/>
            </a:ln>
          </p:spPr>
          <p:txBody>
            <a:bodyPr wrap="square">
              <a:spAutoFit/>
            </a:bodyPr>
            <a:lstStyle/>
            <a:p>
              <a:pPr algn="l">
                <a:spcBef>
                  <a:spcPts val="600"/>
                </a:spcBef>
              </a:pPr>
              <a:r>
                <a:rPr lang="en-US" altLang="zh-CN" sz="2000" dirty="0" smtClean="0">
                  <a:solidFill>
                    <a:schemeClr val="tx1"/>
                  </a:solidFill>
                  <a:effectLst/>
                  <a:latin typeface="华文中宋" panose="02010600040101010101" pitchFamily="2" charset="-122"/>
                  <a:ea typeface="华文中宋" panose="02010600040101010101" pitchFamily="2" charset="-122"/>
                </a:rPr>
                <a:t>      </a:t>
              </a:r>
              <a:r>
                <a:rPr lang="zh-CN" altLang="zh-CN" sz="2000" dirty="0" smtClean="0">
                  <a:solidFill>
                    <a:srgbClr val="FF0000"/>
                  </a:solidFill>
                  <a:latin typeface="华文中宋" panose="02010600040101010101" pitchFamily="2" charset="-122"/>
                  <a:ea typeface="华文中宋" panose="02010600040101010101" pitchFamily="2" charset="-122"/>
                </a:rPr>
                <a:t>评建要在常态下进行，不可影响正常工作</a:t>
              </a:r>
              <a:r>
                <a:rPr lang="zh-CN" altLang="en-US" sz="2000" dirty="0" smtClean="0">
                  <a:solidFill>
                    <a:srgbClr val="FF0000"/>
                  </a:solidFill>
                  <a:latin typeface="华文中宋" panose="02010600040101010101" pitchFamily="2" charset="-122"/>
                  <a:ea typeface="华文中宋" panose="02010600040101010101" pitchFamily="2" charset="-122"/>
                </a:rPr>
                <a:t>，</a:t>
              </a:r>
              <a:endParaRPr lang="en-US" altLang="zh-CN" sz="2400" dirty="0" smtClean="0">
                <a:solidFill>
                  <a:schemeClr val="tx1"/>
                </a:solidFill>
                <a:latin typeface="华文中宋" panose="02010600040101010101" pitchFamily="2" charset="-122"/>
                <a:ea typeface="华文中宋" panose="02010600040101010101" pitchFamily="2" charset="-122"/>
              </a:endParaRPr>
            </a:p>
            <a:p>
              <a:pPr algn="l">
                <a:spcBef>
                  <a:spcPts val="600"/>
                </a:spcBef>
              </a:pPr>
              <a:r>
                <a:rPr lang="en-US" altLang="zh-CN" sz="2000" dirty="0" smtClean="0">
                  <a:solidFill>
                    <a:schemeClr val="tx1"/>
                  </a:solidFill>
                  <a:latin typeface="华文中宋" panose="02010600040101010101" pitchFamily="2" charset="-122"/>
                  <a:ea typeface="华文中宋" panose="02010600040101010101" pitchFamily="2" charset="-122"/>
                </a:rPr>
                <a:t>       </a:t>
              </a:r>
              <a:r>
                <a:rPr lang="zh-CN" altLang="zh-CN" sz="2000" dirty="0" smtClean="0">
                  <a:solidFill>
                    <a:schemeClr val="tx1"/>
                  </a:solidFill>
                  <a:latin typeface="华文中宋" panose="02010600040101010101" pitchFamily="2" charset="-122"/>
                  <a:ea typeface="华文中宋" panose="02010600040101010101" pitchFamily="2" charset="-122"/>
                </a:rPr>
                <a:t>评建涉及到学校工作的方方面面，好的评建状态应促进日常工作。</a:t>
              </a:r>
              <a:endParaRPr lang="en-US" altLang="zh-CN" sz="2000" dirty="0" smtClean="0">
                <a:solidFill>
                  <a:schemeClr val="tx1"/>
                </a:solidFill>
                <a:latin typeface="华文中宋" panose="02010600040101010101" pitchFamily="2" charset="-122"/>
                <a:ea typeface="华文中宋" panose="02010600040101010101" pitchFamily="2" charset="-122"/>
              </a:endParaRPr>
            </a:p>
            <a:p>
              <a:pPr algn="l">
                <a:spcBef>
                  <a:spcPts val="1800"/>
                </a:spcBef>
              </a:pPr>
              <a:endParaRPr lang="en-US" altLang="zh-CN" sz="2000" dirty="0" smtClean="0">
                <a:solidFill>
                  <a:schemeClr val="tx1"/>
                </a:solidFill>
                <a:latin typeface="华文中宋" panose="02010600040101010101" pitchFamily="2" charset="-122"/>
                <a:ea typeface="华文中宋" panose="02010600040101010101" pitchFamily="2" charset="-122"/>
              </a:endParaRPr>
            </a:p>
            <a:p>
              <a:pPr algn="l">
                <a:spcBef>
                  <a:spcPts val="600"/>
                </a:spcBef>
              </a:pPr>
              <a:endParaRPr lang="en-US" altLang="zh-CN" sz="2000" dirty="0" smtClean="0">
                <a:solidFill>
                  <a:schemeClr val="tx1"/>
                </a:solidFill>
                <a:latin typeface="华文中宋" panose="02010600040101010101" pitchFamily="2" charset="-122"/>
                <a:ea typeface="华文中宋" panose="02010600040101010101" pitchFamily="2" charset="-122"/>
              </a:endParaRPr>
            </a:p>
            <a:p>
              <a:pPr algn="l">
                <a:spcBef>
                  <a:spcPts val="600"/>
                </a:spcBef>
              </a:pPr>
              <a:endParaRPr lang="en-US" altLang="zh-CN" sz="2000" dirty="0" smtClean="0">
                <a:effectLst/>
                <a:latin typeface="华文中宋" panose="02010600040101010101" pitchFamily="2" charset="-122"/>
                <a:ea typeface="华文中宋" panose="02010600040101010101" pitchFamily="2" charset="-122"/>
              </a:endParaRPr>
            </a:p>
            <a:p>
              <a:pPr algn="l">
                <a:spcBef>
                  <a:spcPts val="600"/>
                </a:spcBef>
              </a:pPr>
              <a:endParaRPr lang="en-US" altLang="zh-CN" sz="2000" dirty="0" smtClean="0">
                <a:solidFill>
                  <a:schemeClr val="tx1"/>
                </a:solidFill>
                <a:latin typeface="华文中宋" panose="02010600040101010101" pitchFamily="2" charset="-122"/>
                <a:ea typeface="华文中宋" panose="02010600040101010101" pitchFamily="2" charset="-122"/>
              </a:endParaRP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949870"/>
            <a:ext cx="8770937" cy="5908130"/>
          </a:xfrm>
          <a:prstGeom prst="rect">
            <a:avLst/>
          </a:prstGeom>
          <a:noFill/>
          <a:ln w="9525">
            <a:noFill/>
            <a:miter lim="800000"/>
          </a:ln>
        </p:spPr>
        <p:txBody>
          <a:bodyPr vert="horz" wrap="square" lIns="91440" tIns="45720" rIns="91440" bIns="45720" numCol="1" anchor="t" anchorCtr="0" compatLnSpc="1"/>
          <a:lstStyle/>
          <a:p>
            <a:pPr marL="535305" lvl="0" algn="l">
              <a:spcBef>
                <a:spcPts val="600"/>
              </a:spcBef>
            </a:pPr>
            <a:r>
              <a:rPr lang="zh-CN" altLang="en-US" sz="2400" kern="0" dirty="0" smtClean="0">
                <a:latin typeface="华文中宋" panose="02010600040101010101" pitchFamily="2" charset="-122"/>
                <a:ea typeface="+mn-ea"/>
              </a:rPr>
              <a:t>评估材料主要有：教学档案、支撑材料、案头材料</a:t>
            </a:r>
            <a:endParaRPr lang="en-US" altLang="zh-CN" sz="2400"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rPr>
              <a:t>教学档案</a:t>
            </a:r>
            <a:r>
              <a:rPr lang="en-US" altLang="zh-CN" sz="2400" kern="0" dirty="0" smtClean="0">
                <a:latin typeface="华文中宋" panose="02010600040101010101" pitchFamily="2" charset="-122"/>
                <a:ea typeface="+mn-ea"/>
              </a:rPr>
              <a:t>—</a:t>
            </a:r>
            <a:r>
              <a:rPr lang="zh-CN" altLang="en-US" sz="24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真实性</a:t>
            </a:r>
            <a:endParaRPr lang="en-US" altLang="zh-CN" sz="24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535305" lvl="0" indent="457200" algn="l">
              <a:spcBef>
                <a:spcPts val="0"/>
              </a:spcBef>
            </a:pPr>
            <a:r>
              <a:rPr lang="zh-CN" altLang="en-US" sz="2400" kern="0" dirty="0" smtClean="0">
                <a:latin typeface="华文中宋" panose="02010600040101010101" pitchFamily="2" charset="-122"/>
                <a:ea typeface="+mn-ea"/>
              </a:rPr>
              <a:t>教学活动中形成的原始材料，见证了日常教学工作。</a:t>
            </a:r>
            <a:endParaRPr lang="en-US" altLang="zh-CN" sz="2400" kern="0" dirty="0" smtClean="0">
              <a:latin typeface="华文中宋" panose="02010600040101010101" pitchFamily="2" charset="-122"/>
              <a:ea typeface="+mn-ea"/>
            </a:endParaRPr>
          </a:p>
          <a:p>
            <a:pPr marL="535305" indent="457200" algn="l">
              <a:spcBef>
                <a:spcPts val="0"/>
              </a:spcBef>
            </a:pPr>
            <a:r>
              <a:rPr lang="zh-CN" altLang="en-US" sz="2400" kern="0" dirty="0" smtClean="0">
                <a:latin typeface="华文中宋" panose="02010600040101010101" pitchFamily="2" charset="-122"/>
                <a:ea typeface="+mn-ea"/>
              </a:rPr>
              <a:t>根据学校</a:t>
            </a:r>
            <a:r>
              <a:rPr lang="en-US" altLang="zh-CN" sz="2400" kern="0" dirty="0" smtClean="0">
                <a:latin typeface="华文中宋" panose="02010600040101010101" pitchFamily="2" charset="-122"/>
                <a:ea typeface="+mn-ea"/>
              </a:rPr>
              <a:t>《</a:t>
            </a:r>
            <a:r>
              <a:rPr lang="zh-CN" altLang="en-US" sz="2400" kern="0" dirty="0" smtClean="0">
                <a:latin typeface="华文中宋" panose="02010600040101010101" pitchFamily="2" charset="-122"/>
                <a:ea typeface="+mn-ea"/>
              </a:rPr>
              <a:t>档案管理规定</a:t>
            </a:r>
            <a:r>
              <a:rPr lang="en-US" altLang="zh-CN" sz="2400" kern="0" dirty="0" smtClean="0">
                <a:latin typeface="华文中宋" panose="02010600040101010101" pitchFamily="2" charset="-122"/>
                <a:ea typeface="+mn-ea"/>
              </a:rPr>
              <a:t>》</a:t>
            </a:r>
            <a:r>
              <a:rPr lang="zh-CN" altLang="en-US" sz="2400" kern="0" dirty="0" smtClean="0">
                <a:latin typeface="华文中宋" panose="02010600040101010101" pitchFamily="2" charset="-122"/>
                <a:ea typeface="+mn-ea"/>
              </a:rPr>
              <a:t>，</a:t>
            </a:r>
            <a:r>
              <a:rPr lang="zh-CN" altLang="en-US" sz="2400" kern="0" dirty="0" smtClean="0">
                <a:solidFill>
                  <a:srgbClr val="FF0000"/>
                </a:solidFill>
                <a:latin typeface="华文中宋" panose="02010600040101010101" pitchFamily="2" charset="-122"/>
                <a:ea typeface="+mn-ea"/>
              </a:rPr>
              <a:t>由各院</a:t>
            </a:r>
            <a:r>
              <a:rPr lang="en-US" altLang="zh-CN" sz="2400" kern="0" dirty="0" smtClean="0">
                <a:solidFill>
                  <a:srgbClr val="FF0000"/>
                </a:solidFill>
                <a:latin typeface="华文中宋" panose="02010600040101010101" pitchFamily="2" charset="-122"/>
                <a:ea typeface="+mn-ea"/>
              </a:rPr>
              <a:t>/</a:t>
            </a:r>
            <a:r>
              <a:rPr lang="zh-CN" altLang="en-US" sz="2400" kern="0" dirty="0" smtClean="0">
                <a:solidFill>
                  <a:srgbClr val="FF0000"/>
                </a:solidFill>
                <a:latin typeface="华文中宋" panose="02010600040101010101" pitchFamily="2" charset="-122"/>
                <a:ea typeface="+mn-ea"/>
              </a:rPr>
              <a:t>系</a:t>
            </a:r>
            <a:r>
              <a:rPr lang="en-US" altLang="zh-CN" sz="2400" kern="0" dirty="0" smtClean="0">
                <a:solidFill>
                  <a:srgbClr val="FF0000"/>
                </a:solidFill>
                <a:latin typeface="华文中宋" panose="02010600040101010101" pitchFamily="2" charset="-122"/>
                <a:ea typeface="+mn-ea"/>
              </a:rPr>
              <a:t>/</a:t>
            </a:r>
            <a:r>
              <a:rPr lang="zh-CN" altLang="en-US" sz="2400" kern="0" dirty="0" smtClean="0">
                <a:solidFill>
                  <a:srgbClr val="FF0000"/>
                </a:solidFill>
                <a:latin typeface="华文中宋" panose="02010600040101010101" pitchFamily="2" charset="-122"/>
                <a:ea typeface="+mn-ea"/>
              </a:rPr>
              <a:t>职能部门负责</a:t>
            </a:r>
            <a:r>
              <a:rPr lang="zh-CN" altLang="en-US" sz="2400" kern="0" dirty="0" smtClean="0">
                <a:latin typeface="华文中宋" panose="02010600040101010101" pitchFamily="2" charset="-122"/>
                <a:ea typeface="+mn-ea"/>
              </a:rPr>
              <a:t>。</a:t>
            </a:r>
            <a:endParaRPr lang="en-US" altLang="zh-CN" sz="2400"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rPr>
              <a:t>支撑材料</a:t>
            </a:r>
            <a:r>
              <a:rPr lang="en-US" altLang="zh-CN" sz="2400" kern="0" dirty="0" smtClean="0">
                <a:latin typeface="华文中宋" panose="02010600040101010101" pitchFamily="2" charset="-122"/>
                <a:ea typeface="+mn-ea"/>
              </a:rPr>
              <a:t>—</a:t>
            </a:r>
            <a:r>
              <a:rPr lang="zh-CN" altLang="en-US" sz="24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针对性</a:t>
            </a:r>
            <a:r>
              <a:rPr lang="en-US" altLang="zh-CN" sz="2000" kern="0" dirty="0" smtClean="0">
                <a:latin typeface="华文中宋" panose="02010600040101010101" pitchFamily="2" charset="-122"/>
                <a:ea typeface="+mn-ea"/>
              </a:rPr>
              <a:t>(</a:t>
            </a:r>
            <a:r>
              <a:rPr lang="zh-CN" altLang="en-US" sz="2000" kern="0" dirty="0" smtClean="0">
                <a:latin typeface="华文中宋" panose="02010600040101010101" pitchFamily="2" charset="-122"/>
                <a:ea typeface="+mn-ea"/>
              </a:rPr>
              <a:t>要素或要点</a:t>
            </a:r>
            <a:r>
              <a:rPr lang="en-US" altLang="zh-CN" sz="2000" kern="0" dirty="0" smtClean="0">
                <a:latin typeface="华文中宋" panose="02010600040101010101" pitchFamily="2" charset="-122"/>
                <a:ea typeface="+mn-ea"/>
              </a:rPr>
              <a:t>)</a:t>
            </a:r>
            <a:r>
              <a:rPr lang="zh-CN" altLang="en-US" sz="2400" kern="0" dirty="0" smtClean="0">
                <a:latin typeface="华文中宋" panose="02010600040101010101" pitchFamily="2" charset="-122"/>
                <a:ea typeface="+mn-ea"/>
              </a:rPr>
              <a:t>、</a:t>
            </a:r>
            <a:r>
              <a:rPr lang="zh-CN" altLang="en-US" sz="24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时效性</a:t>
            </a:r>
            <a:r>
              <a:rPr lang="zh-CN" altLang="en-US" sz="2000" kern="0" dirty="0" smtClean="0">
                <a:latin typeface="华文中宋" panose="02010600040101010101" pitchFamily="2" charset="-122"/>
                <a:ea typeface="+mn-ea"/>
              </a:rPr>
              <a:t>（上轮评估以来）</a:t>
            </a:r>
            <a:endParaRPr lang="en-US" altLang="zh-CN" sz="2000" kern="0" dirty="0" smtClean="0">
              <a:latin typeface="华文中宋" panose="02010600040101010101" pitchFamily="2" charset="-122"/>
              <a:ea typeface="+mn-ea"/>
            </a:endParaRPr>
          </a:p>
          <a:p>
            <a:pPr marL="535305" lvl="0" indent="457200" algn="l">
              <a:spcBef>
                <a:spcPts val="0"/>
              </a:spcBef>
            </a:pPr>
            <a:r>
              <a:rPr lang="zh-CN" altLang="en-US" sz="2400" kern="0" dirty="0" smtClean="0">
                <a:latin typeface="华文中宋" panose="02010600040101010101" pitchFamily="2" charset="-122"/>
                <a:ea typeface="+mn-ea"/>
              </a:rPr>
              <a:t>主要佐证</a:t>
            </a:r>
            <a:r>
              <a:rPr lang="en-US" altLang="zh-CN" sz="2400" kern="0" dirty="0" smtClean="0">
                <a:latin typeface="华文中宋" panose="02010600040101010101" pitchFamily="2" charset="-122"/>
                <a:ea typeface="+mn-ea"/>
              </a:rPr>
              <a:t>《</a:t>
            </a:r>
            <a:r>
              <a:rPr lang="zh-CN" altLang="en-US" sz="2400" kern="0" dirty="0" smtClean="0">
                <a:latin typeface="华文中宋" panose="02010600040101010101" pitchFamily="2" charset="-122"/>
                <a:ea typeface="+mn-ea"/>
              </a:rPr>
              <a:t>自评报告</a:t>
            </a:r>
            <a:r>
              <a:rPr lang="en-US" altLang="zh-CN" sz="2400" kern="0" dirty="0" smtClean="0">
                <a:latin typeface="华文中宋" panose="02010600040101010101" pitchFamily="2" charset="-122"/>
                <a:ea typeface="+mn-ea"/>
              </a:rPr>
              <a:t>》</a:t>
            </a:r>
            <a:r>
              <a:rPr lang="zh-CN" altLang="en-US" sz="2400" kern="0" dirty="0" smtClean="0">
                <a:latin typeface="华文中宋" panose="02010600040101010101" pitchFamily="2" charset="-122"/>
                <a:ea typeface="+mn-ea"/>
              </a:rPr>
              <a:t>，要少而精，客观真实。</a:t>
            </a:r>
            <a:endParaRPr lang="en-US" altLang="zh-CN" sz="2400" kern="0" dirty="0" smtClean="0">
              <a:latin typeface="华文中宋" panose="02010600040101010101" pitchFamily="2" charset="-122"/>
              <a:ea typeface="+mn-ea"/>
            </a:endParaRPr>
          </a:p>
          <a:p>
            <a:pPr marL="535305" indent="457200" algn="l">
              <a:spcBef>
                <a:spcPts val="0"/>
              </a:spcBef>
            </a:pPr>
            <a:r>
              <a:rPr lang="zh-CN" altLang="en-US" sz="2400" kern="0" dirty="0" smtClean="0">
                <a:latin typeface="华文中宋" panose="02010600040101010101" pitchFamily="2" charset="-122"/>
                <a:ea typeface="+mn-ea"/>
              </a:rPr>
              <a:t>可按审核要素准备。</a:t>
            </a:r>
            <a:endParaRPr lang="en-US" altLang="zh-CN" sz="2400"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rPr>
              <a:t>案头材料</a:t>
            </a:r>
            <a:r>
              <a:rPr lang="en-US" altLang="zh-CN" sz="2400" kern="0" dirty="0" smtClean="0">
                <a:latin typeface="华文中宋" panose="02010600040101010101" pitchFamily="2" charset="-122"/>
                <a:ea typeface="+mn-ea"/>
              </a:rPr>
              <a:t>—</a:t>
            </a:r>
            <a:r>
              <a:rPr lang="zh-CN" altLang="en-US" sz="24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引导性</a:t>
            </a:r>
            <a:endParaRPr lang="en-US" altLang="zh-CN" sz="2400" kern="0" dirty="0" smtClean="0">
              <a:latin typeface="华文中宋" panose="02010600040101010101" pitchFamily="2" charset="-122"/>
              <a:ea typeface="+mn-ea"/>
            </a:endParaRPr>
          </a:p>
          <a:p>
            <a:pPr marL="535305" lvl="0" indent="457200" algn="l">
              <a:spcBef>
                <a:spcPts val="0"/>
              </a:spcBef>
            </a:pPr>
            <a:r>
              <a:rPr lang="zh-CN" altLang="en-US" sz="2400" kern="0" dirty="0" smtClean="0">
                <a:latin typeface="华文中宋" panose="02010600040101010101" pitchFamily="2" charset="-122"/>
                <a:ea typeface="+mn-ea"/>
              </a:rPr>
              <a:t>方便专家开展考察。案头材料应准确、合理、方便。</a:t>
            </a:r>
            <a:endParaRPr lang="en-US" altLang="zh-CN" sz="2400" kern="0" dirty="0" smtClean="0">
              <a:latin typeface="华文中宋" panose="02010600040101010101" pitchFamily="2" charset="-122"/>
              <a:ea typeface="+mn-ea"/>
            </a:endParaRPr>
          </a:p>
          <a:p>
            <a:pPr marL="896620" indent="457200" algn="l">
              <a:lnSpc>
                <a:spcPct val="130000"/>
              </a:lnSpc>
              <a:spcBef>
                <a:spcPts val="0"/>
              </a:spcBef>
              <a:buFont typeface="Arial" panose="020B0604020202020204" pitchFamily="34" charset="0"/>
              <a:buChar char="•"/>
            </a:pPr>
            <a:r>
              <a:rPr lang="zh-CN" altLang="en-US" sz="2000" kern="0" dirty="0" smtClean="0">
                <a:latin typeface="华文中宋" panose="02010600040101010101" pitchFamily="2" charset="-122"/>
                <a:ea typeface="+mn-ea"/>
              </a:rPr>
              <a:t>专家工作室材料：精选部分支撑材料，展现教学工作成效和不足。</a:t>
            </a:r>
            <a:endParaRPr lang="en-US" altLang="zh-CN" sz="2000" kern="0" dirty="0" smtClean="0">
              <a:latin typeface="华文中宋" panose="02010600040101010101" pitchFamily="2" charset="-122"/>
              <a:ea typeface="+mn-ea"/>
            </a:endParaRPr>
          </a:p>
          <a:p>
            <a:pPr marL="896620" indent="457200" algn="l">
              <a:lnSpc>
                <a:spcPct val="130000"/>
              </a:lnSpc>
              <a:spcBef>
                <a:spcPts val="0"/>
              </a:spcBef>
              <a:buFont typeface="Arial" panose="020B0604020202020204" pitchFamily="34" charset="0"/>
              <a:buChar char="•"/>
            </a:pPr>
            <a:r>
              <a:rPr lang="zh-CN" altLang="en-US" sz="2000" kern="0" dirty="0" smtClean="0">
                <a:latin typeface="华文中宋" panose="02010600040101010101" pitchFamily="2" charset="-122"/>
                <a:ea typeface="+mn-ea"/>
              </a:rPr>
              <a:t>专家房间材料：专家工作手册、</a:t>
            </a:r>
            <a:r>
              <a:rPr lang="zh-CN" altLang="zh-CN" sz="2000" kern="0" dirty="0" smtClean="0">
                <a:solidFill>
                  <a:srgbClr val="FF0000"/>
                </a:solidFill>
                <a:latin typeface="华文中宋" panose="02010600040101010101" pitchFamily="2" charset="-122"/>
                <a:ea typeface="+mn-ea"/>
              </a:rPr>
              <a:t>课程表</a:t>
            </a:r>
            <a:r>
              <a:rPr lang="zh-CN" altLang="en-US" sz="2000" kern="0" dirty="0" smtClean="0">
                <a:solidFill>
                  <a:srgbClr val="FF0000"/>
                </a:solidFill>
                <a:latin typeface="华文中宋" panose="02010600040101010101" pitchFamily="2" charset="-122"/>
                <a:ea typeface="+mn-ea"/>
              </a:rPr>
              <a:t>（应有教师职称）、毕业论文（应有成绩一览表及指导教师名单）等。</a:t>
            </a:r>
            <a:endParaRPr lang="en-US" altLang="zh-CN" sz="2000" kern="0" dirty="0" smtClean="0">
              <a:solidFill>
                <a:srgbClr val="FF0000"/>
              </a:solidFill>
              <a:latin typeface="华文中宋" panose="02010600040101010101" pitchFamily="2" charset="-122"/>
              <a:ea typeface="+mn-ea"/>
            </a:endParaRPr>
          </a:p>
          <a:p>
            <a:pPr marL="896620" indent="457200" algn="l">
              <a:lnSpc>
                <a:spcPct val="130000"/>
              </a:lnSpc>
              <a:spcBef>
                <a:spcPts val="0"/>
              </a:spcBef>
              <a:buClr>
                <a:schemeClr val="tx1"/>
              </a:buClr>
              <a:buFont typeface="Arial" panose="020B0604020202020204" pitchFamily="34" charset="0"/>
              <a:buChar char="•"/>
            </a:pPr>
            <a:r>
              <a:rPr lang="zh-CN" altLang="en-US" sz="20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学校可向专家组推荐优秀教师的课程共专家选听。</a:t>
            </a:r>
            <a:endParaRPr lang="en-US" altLang="zh-CN" sz="20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535305" lvl="0" indent="457200" algn="l">
              <a:spcBef>
                <a:spcPts val="1200"/>
              </a:spcBef>
              <a:buFont typeface="Wingdings" panose="05000000000000000000" pitchFamily="2" charset="2"/>
              <a:buChar char="ü"/>
            </a:pPr>
            <a:endParaRPr lang="en-US" altLang="zh-CN" sz="2400"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（六）院系如何准备评估材料</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1104245"/>
            <a:ext cx="8972402" cy="5908130"/>
          </a:xfrm>
          <a:prstGeom prst="rect">
            <a:avLst/>
          </a:prstGeom>
          <a:noFill/>
          <a:ln w="9525">
            <a:noFill/>
            <a:miter lim="800000"/>
          </a:ln>
        </p:spPr>
        <p:txBody>
          <a:bodyPr vert="horz" wrap="square" lIns="91440" tIns="45720" rIns="91440" bIns="45720" numCol="1" anchor="t" anchorCtr="0" compatLnSpc="1"/>
          <a:lstStyle/>
          <a:p>
            <a:pPr marL="535305" lvl="0" algn="l">
              <a:spcBef>
                <a:spcPts val="600"/>
              </a:spcBef>
              <a:buFont typeface="Wingdings" panose="05000000000000000000" pitchFamily="2" charset="2"/>
              <a:buChar char="l"/>
            </a:pPr>
            <a:r>
              <a:rPr lang="zh-CN" altLang="en-US" sz="3200" b="1" kern="0" dirty="0" smtClean="0">
                <a:latin typeface="华文中宋" panose="02010600040101010101" pitchFamily="2" charset="-122"/>
                <a:ea typeface="+mn-ea"/>
              </a:rPr>
              <a:t>  形式与内容</a:t>
            </a:r>
            <a:endParaRPr lang="en-US" altLang="zh-CN" sz="3200" b="1"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内容：学校（学院）概况、办学成绩、存在问题及原因、改进措施（有两种模式）</a:t>
            </a:r>
            <a:endParaRPr lang="zh-CN" altLang="en-US" sz="2400" kern="0" dirty="0" smtClean="0">
              <a:latin typeface="华文中宋" panose="02010600040101010101" pitchFamily="2" charset="-122"/>
              <a:ea typeface="+mn-ea"/>
              <a:sym typeface="黑体" panose="02010609060101010101" pitchFamily="2" charset="-122"/>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“五度”为主线，项目不能少，要素不要丢，要点可综合。       用事实和数据说话，总量不超过</a:t>
            </a:r>
            <a:r>
              <a:rPr lang="en-US" altLang="zh-CN" sz="2400" kern="0" dirty="0" smtClean="0">
                <a:latin typeface="华文中宋" panose="02010600040101010101" pitchFamily="2" charset="-122"/>
                <a:ea typeface="+mn-ea"/>
                <a:sym typeface="黑体" panose="02010609060101010101" pitchFamily="2" charset="-122"/>
              </a:rPr>
              <a:t>8</a:t>
            </a:r>
            <a:r>
              <a:rPr lang="zh-CN" altLang="en-US" sz="2400" kern="0" dirty="0" smtClean="0">
                <a:latin typeface="华文中宋" panose="02010600040101010101" pitchFamily="2" charset="-122"/>
                <a:ea typeface="+mn-ea"/>
                <a:sym typeface="黑体" panose="02010609060101010101" pitchFamily="2" charset="-122"/>
              </a:rPr>
              <a:t>万字。</a:t>
            </a:r>
            <a:endParaRPr lang="zh-CN" altLang="en-US" sz="2400" kern="0" dirty="0" smtClean="0">
              <a:latin typeface="华文中宋" panose="02010600040101010101" pitchFamily="2" charset="-122"/>
              <a:ea typeface="+mn-ea"/>
              <a:sym typeface="黑体" panose="02010609060101010101" pitchFamily="2" charset="-122"/>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成绩和经验要有充分佐证，</a:t>
            </a:r>
            <a:r>
              <a:rPr lang="zh-CN" altLang="en-US" sz="2400" kern="0" dirty="0" smtClean="0">
                <a:solidFill>
                  <a:srgbClr val="FF0000"/>
                </a:solidFill>
                <a:latin typeface="华文中宋" panose="02010600040101010101" pitchFamily="2" charset="-122"/>
                <a:ea typeface="+mn-ea"/>
                <a:sym typeface="黑体" panose="02010609060101010101" pitchFamily="2" charset="-122"/>
              </a:rPr>
              <a:t>写问题要直接具体，有原因分析和可行的改进措施，问题部分占三分之一篇幅。</a:t>
            </a:r>
            <a:endParaRPr lang="zh-CN" altLang="en-US" sz="2400" kern="0" dirty="0" smtClean="0">
              <a:solidFill>
                <a:srgbClr val="FF0000"/>
              </a:solidFill>
              <a:latin typeface="华文中宋" panose="02010600040101010101" pitchFamily="2" charset="-122"/>
              <a:ea typeface="+mn-ea"/>
              <a:sym typeface="黑体" panose="02010609060101010101" pitchFamily="2" charset="-122"/>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教学状态数据应支撑自评报告。</a:t>
            </a:r>
            <a:r>
              <a:rPr lang="zh-CN" altLang="en-US" sz="2400" kern="0" dirty="0" smtClean="0">
                <a:solidFill>
                  <a:srgbClr val="FF0000"/>
                </a:solidFill>
                <a:latin typeface="华文中宋" panose="02010600040101010101" pitchFamily="2" charset="-122"/>
                <a:ea typeface="+mn-ea"/>
                <a:sym typeface="黑体" panose="02010609060101010101" pitchFamily="2" charset="-122"/>
              </a:rPr>
              <a:t>两个报告的数据应统一。</a:t>
            </a:r>
            <a:endParaRPr lang="zh-CN" altLang="en-US" sz="2400" kern="0" dirty="0" smtClean="0">
              <a:solidFill>
                <a:srgbClr val="FF0000"/>
              </a:solidFill>
              <a:latin typeface="华文中宋" panose="02010600040101010101" pitchFamily="2" charset="-122"/>
              <a:ea typeface="+mn-ea"/>
              <a:sym typeface="黑体" panose="02010609060101010101" pitchFamily="2" charset="-122"/>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处理好成绩与问题的关系，前后观点要一致。</a:t>
            </a:r>
            <a:endParaRPr lang="zh-CN" altLang="en-US" sz="2400" kern="0" dirty="0" smtClean="0">
              <a:latin typeface="华文中宋" panose="02010600040101010101" pitchFamily="2" charset="-122"/>
              <a:ea typeface="+mn-ea"/>
              <a:sym typeface="黑体" panose="02010609060101010101" pitchFamily="2" charset="-122"/>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防止千校一面，努力体现本校的特点。</a:t>
            </a:r>
            <a:endParaRPr lang="en-US" altLang="zh-CN" sz="2400" kern="0" dirty="0" smtClean="0">
              <a:latin typeface="华文中宋" panose="02010600040101010101" pitchFamily="2" charset="-122"/>
              <a:ea typeface="+mn-ea"/>
              <a:sym typeface="黑体" panose="02010609060101010101" pitchFamily="2" charset="-122"/>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（七）如何撰写自评报告</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1068620"/>
            <a:ext cx="8770937" cy="5908130"/>
          </a:xfrm>
          <a:prstGeom prst="rect">
            <a:avLst/>
          </a:prstGeom>
          <a:noFill/>
          <a:ln w="9525">
            <a:noFill/>
            <a:miter lim="800000"/>
          </a:ln>
        </p:spPr>
        <p:txBody>
          <a:bodyPr vert="horz" wrap="square" lIns="91440" tIns="45720" rIns="91440" bIns="45720" numCol="1" anchor="t" anchorCtr="0" compatLnSpc="1"/>
          <a:lstStyle/>
          <a:p>
            <a:pPr marL="535305" lvl="0" algn="l">
              <a:spcBef>
                <a:spcPts val="600"/>
              </a:spcBef>
              <a:buFont typeface="Wingdings" panose="05000000000000000000" pitchFamily="2" charset="2"/>
              <a:buChar char="l"/>
            </a:pPr>
            <a:r>
              <a:rPr lang="zh-CN" altLang="en-US" sz="3200" b="1" kern="0" dirty="0" smtClean="0">
                <a:latin typeface="华文中宋" panose="02010600040101010101" pitchFamily="2" charset="-122"/>
                <a:ea typeface="+mn-ea"/>
              </a:rPr>
              <a:t>  应注意的问题</a:t>
            </a:r>
            <a:endParaRPr lang="en-US" altLang="zh-CN" sz="3200" b="1" kern="0" dirty="0" smtClean="0">
              <a:latin typeface="华文中宋" panose="02010600040101010101" pitchFamily="2" charset="-122"/>
              <a:ea typeface="+mn-ea"/>
            </a:endParaRPr>
          </a:p>
          <a:p>
            <a:pPr marL="535305" lvl="0" indent="457200" algn="l">
              <a:lnSpc>
                <a:spcPct val="120000"/>
              </a:lnSpc>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自评报告要在学校自我评估和对学校教学状态数据分析基础上撰写完成。</a:t>
            </a:r>
            <a:r>
              <a:rPr lang="zh-CN" altLang="en-US" sz="2400" kern="0" dirty="0" smtClean="0">
                <a:solidFill>
                  <a:srgbClr val="FF0000"/>
                </a:solidFill>
                <a:latin typeface="华文中宋" panose="02010600040101010101" pitchFamily="2" charset="-122"/>
                <a:ea typeface="+mn-ea"/>
                <a:sym typeface="黑体" panose="02010609060101010101" pitchFamily="2" charset="-122"/>
              </a:rPr>
              <a:t>注意广泛征求意见</a:t>
            </a:r>
            <a:r>
              <a:rPr lang="zh-CN" altLang="en-US" sz="2400" kern="0" dirty="0" smtClean="0">
                <a:latin typeface="华文中宋" panose="02010600040101010101" pitchFamily="2" charset="-122"/>
                <a:ea typeface="+mn-ea"/>
              </a:rPr>
              <a:t>。</a:t>
            </a:r>
            <a:endParaRPr lang="en-US" altLang="zh-CN" sz="2400" kern="0" dirty="0" smtClean="0">
              <a:latin typeface="华文中宋" panose="02010600040101010101" pitchFamily="2" charset="-122"/>
              <a:ea typeface="+mn-ea"/>
            </a:endParaRPr>
          </a:p>
          <a:p>
            <a:pPr marL="535305" lvl="0" indent="457200" algn="l">
              <a:lnSpc>
                <a:spcPct val="120000"/>
              </a:lnSpc>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自评报告要恰如其分地反映成绩和问题。对上一轮评估的专家意见应有回应。</a:t>
            </a:r>
            <a:endParaRPr lang="en-US" altLang="zh-CN" sz="2400" kern="0" dirty="0" smtClean="0">
              <a:latin typeface="华文中宋" panose="02010600040101010101" pitchFamily="2" charset="-122"/>
              <a:ea typeface="+mn-ea"/>
              <a:sym typeface="黑体" panose="02010609060101010101" pitchFamily="2" charset="-122"/>
            </a:endParaRPr>
          </a:p>
          <a:p>
            <a:pPr marL="535305" lvl="0" indent="457200" algn="l">
              <a:lnSpc>
                <a:spcPct val="120000"/>
              </a:lnSpc>
              <a:spcBef>
                <a:spcPts val="1200"/>
              </a:spcBef>
              <a:buFont typeface="Wingdings" panose="05000000000000000000" pitchFamily="2" charset="2"/>
              <a:buChar char="ü"/>
            </a:pPr>
            <a:r>
              <a:rPr lang="zh-CN" altLang="en-US" sz="2400" b="1" u="sng" kern="0" dirty="0" smtClean="0">
                <a:solidFill>
                  <a:srgbClr val="FF0000"/>
                </a:solidFill>
                <a:latin typeface="华文中宋" panose="02010600040101010101" pitchFamily="2" charset="-122"/>
                <a:ea typeface="+mn-ea"/>
                <a:sym typeface="黑体" panose="02010609060101010101" pitchFamily="2" charset="-122"/>
              </a:rPr>
              <a:t>最好有横、纵向数据比较，能看出相对水平和发展态势</a:t>
            </a:r>
            <a:r>
              <a:rPr lang="zh-CN" altLang="en-US" sz="2400" b="1" kern="0" dirty="0" smtClean="0">
                <a:latin typeface="华文中宋" panose="02010600040101010101" pitchFamily="2" charset="-122"/>
                <a:ea typeface="+mn-ea"/>
                <a:sym typeface="黑体" panose="02010609060101010101" pitchFamily="2" charset="-122"/>
              </a:rPr>
              <a:t>。</a:t>
            </a:r>
            <a:endParaRPr lang="en-US" altLang="zh-CN" sz="2400" b="1" kern="0" dirty="0" smtClean="0">
              <a:latin typeface="华文中宋" panose="02010600040101010101" pitchFamily="2" charset="-122"/>
              <a:ea typeface="+mn-ea"/>
              <a:sym typeface="黑体" panose="02010609060101010101" pitchFamily="2" charset="-122"/>
            </a:endParaRPr>
          </a:p>
          <a:p>
            <a:pPr marL="535305" indent="457200" algn="l">
              <a:lnSpc>
                <a:spcPct val="120000"/>
              </a:lnSpc>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从自评报告写作可看出学校是否客观清醒地认识自己。</a:t>
            </a: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lnSpc>
                <a:spcPct val="120000"/>
              </a:lnSpc>
              <a:spcBef>
                <a:spcPts val="0"/>
              </a:spcBef>
            </a:pPr>
            <a:endParaRPr lang="en-US" altLang="zh-CN" sz="2400" kern="0" dirty="0" smtClean="0">
              <a:latin typeface="华文中宋" panose="02010600040101010101" pitchFamily="2" charset="-122"/>
              <a:ea typeface="+mn-ea"/>
              <a:sym typeface="黑体" panose="02010609060101010101" pitchFamily="2" charset="-122"/>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（七）如何撰写自评报告</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1068620"/>
            <a:ext cx="8770937" cy="5908130"/>
          </a:xfrm>
          <a:prstGeom prst="rect">
            <a:avLst/>
          </a:prstGeom>
          <a:noFill/>
          <a:ln w="9525">
            <a:noFill/>
            <a:miter lim="800000"/>
          </a:ln>
        </p:spPr>
        <p:txBody>
          <a:bodyPr vert="horz" wrap="square" lIns="91440" tIns="45720" rIns="91440" bIns="45720" numCol="1" anchor="t" anchorCtr="0" compatLnSpc="1"/>
          <a:lstStyle/>
          <a:p>
            <a:pPr marL="535305" lvl="0" algn="l">
              <a:spcBef>
                <a:spcPts val="600"/>
              </a:spcBef>
              <a:buFont typeface="Wingdings" panose="05000000000000000000" pitchFamily="2" charset="2"/>
              <a:buChar char="l"/>
            </a:pPr>
            <a:r>
              <a:rPr lang="zh-CN" altLang="en-US" sz="3200" b="1" kern="0" dirty="0" smtClean="0">
                <a:latin typeface="华文中宋" panose="02010600040101010101" pitchFamily="2" charset="-122"/>
                <a:ea typeface="+mn-ea"/>
              </a:rPr>
              <a:t>  以平常心、正常态，学习心、开放态对待评估和专家组考察，</a:t>
            </a:r>
            <a:r>
              <a:rPr lang="zh-CN" altLang="en-US" sz="3200" b="1" kern="0" dirty="0" smtClean="0">
                <a:solidFill>
                  <a:srgbClr val="FF0000"/>
                </a:solidFill>
                <a:latin typeface="华文中宋" panose="02010600040101010101" pitchFamily="2" charset="-122"/>
                <a:ea typeface="+mn-ea"/>
              </a:rPr>
              <a:t>积极务实地</a:t>
            </a:r>
            <a:r>
              <a:rPr lang="zh-CN" altLang="en-US" sz="3200" b="1" kern="0" dirty="0" smtClean="0">
                <a:latin typeface="华文中宋" panose="02010600040101010101" pitchFamily="2" charset="-122"/>
                <a:ea typeface="+mn-ea"/>
              </a:rPr>
              <a:t>开展评建。</a:t>
            </a:r>
            <a:endParaRPr lang="en-US" altLang="zh-CN" sz="3200" b="1"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rPr>
              <a:t>领导心态平和；</a:t>
            </a:r>
            <a:endParaRPr lang="en-US" altLang="zh-CN" sz="2400"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规章制度长效性；</a:t>
            </a:r>
            <a:endParaRPr lang="en-US" altLang="zh-CN" sz="2400" kern="0" dirty="0" smtClean="0">
              <a:latin typeface="华文中宋" panose="02010600040101010101" pitchFamily="2" charset="-122"/>
              <a:ea typeface="+mn-ea"/>
              <a:sym typeface="黑体" panose="02010609060101010101" pitchFamily="2" charset="-122"/>
            </a:endParaRPr>
          </a:p>
          <a:p>
            <a:pPr marL="535305" lvl="0" indent="457200" algn="l">
              <a:spcBef>
                <a:spcPts val="1200"/>
              </a:spcBef>
            </a:pPr>
            <a:r>
              <a:rPr lang="zh-CN" altLang="en-US" sz="2400" kern="0" dirty="0" smtClean="0">
                <a:latin typeface="华文中宋" panose="02010600040101010101" pitchFamily="2" charset="-122"/>
                <a:ea typeface="+mn-ea"/>
                <a:sym typeface="黑体" panose="02010609060101010101" pitchFamily="2" charset="-122"/>
              </a:rPr>
              <a:t>规章制度修订多征求执行者意见，立足于有效使用；</a:t>
            </a:r>
            <a:endParaRPr lang="en-US" altLang="zh-CN" sz="2400" kern="0" dirty="0" smtClean="0">
              <a:latin typeface="华文中宋" panose="02010600040101010101" pitchFamily="2" charset="-122"/>
              <a:ea typeface="+mn-ea"/>
              <a:sym typeface="黑体" panose="02010609060101010101" pitchFamily="2" charset="-122"/>
            </a:endParaRPr>
          </a:p>
          <a:p>
            <a:pPr marL="535305" lvl="0" indent="457200" algn="l">
              <a:spcBef>
                <a:spcPts val="1200"/>
              </a:spcBef>
            </a:pPr>
            <a:r>
              <a:rPr lang="zh-CN" altLang="en-US" sz="2400" kern="0" dirty="0" smtClean="0">
                <a:latin typeface="华文中宋" panose="02010600040101010101" pitchFamily="2" charset="-122"/>
                <a:ea typeface="+mn-ea"/>
                <a:sym typeface="黑体" panose="02010609060101010101" pitchFamily="2" charset="-122"/>
              </a:rPr>
              <a:t>二级学院对</a:t>
            </a:r>
            <a:r>
              <a:rPr lang="zh-CN" altLang="en-US" sz="2400" kern="0" dirty="0" smtClean="0">
                <a:solidFill>
                  <a:srgbClr val="FF0000"/>
                </a:solidFill>
                <a:latin typeface="华文中宋" panose="02010600040101010101" pitchFamily="2" charset="-122"/>
                <a:ea typeface="+mn-ea"/>
                <a:sym typeface="黑体" panose="02010609060101010101" pitchFamily="2" charset="-122"/>
              </a:rPr>
              <a:t>试卷、毕业论文等发现的问题不必修改</a:t>
            </a:r>
            <a:r>
              <a:rPr lang="zh-CN" altLang="en-US" sz="2400" kern="0" dirty="0" smtClean="0">
                <a:latin typeface="华文中宋" panose="02010600040101010101" pitchFamily="2" charset="-122"/>
                <a:ea typeface="+mn-ea"/>
                <a:sym typeface="黑体" panose="02010609060101010101" pitchFamily="2" charset="-122"/>
              </a:rPr>
              <a:t>，提出整改措施并实施即可。</a:t>
            </a:r>
            <a:r>
              <a:rPr lang="zh-CN" altLang="en-US" sz="2400" kern="0" dirty="0" smtClean="0">
                <a:solidFill>
                  <a:srgbClr val="FF0000"/>
                </a:solidFill>
                <a:latin typeface="华文中宋" panose="02010600040101010101" pitchFamily="2" charset="-122"/>
                <a:ea typeface="+mn-ea"/>
                <a:sym typeface="黑体" panose="02010609060101010101" pitchFamily="2" charset="-122"/>
              </a:rPr>
              <a:t>决不许弄虚作假！</a:t>
            </a:r>
            <a:endParaRPr lang="en-US" altLang="zh-CN" sz="2400" kern="0" dirty="0" smtClean="0">
              <a:solidFill>
                <a:srgbClr val="FF0000"/>
              </a:solidFill>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教学秩序正常态。</a:t>
            </a: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pPr>
            <a:r>
              <a:rPr lang="en-US" altLang="zh-CN" sz="2400" kern="0" dirty="0" smtClean="0">
                <a:latin typeface="华文中宋" panose="02010600040101010101" pitchFamily="2" charset="-122"/>
                <a:ea typeface="+mn-ea"/>
                <a:sym typeface="黑体" panose="02010609060101010101" pitchFamily="2" charset="-122"/>
              </a:rPr>
              <a:t>—</a:t>
            </a:r>
            <a:r>
              <a:rPr lang="zh-CN" altLang="en-US" sz="2400" kern="0" dirty="0" smtClean="0">
                <a:latin typeface="华文中宋" panose="02010600040101010101" pitchFamily="2" charset="-122"/>
                <a:ea typeface="+mn-ea"/>
                <a:sym typeface="黑体" panose="02010609060101010101" pitchFamily="2" charset="-122"/>
              </a:rPr>
              <a:t>不对师生提临时性要求；</a:t>
            </a: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pPr>
            <a:r>
              <a:rPr lang="en-US" altLang="zh-CN" sz="2400" kern="0" dirty="0" smtClean="0">
                <a:latin typeface="华文中宋" panose="02010600040101010101" pitchFamily="2" charset="-122"/>
                <a:ea typeface="+mn-ea"/>
                <a:sym typeface="黑体" panose="02010609060101010101" pitchFamily="2" charset="-122"/>
              </a:rPr>
              <a:t>—</a:t>
            </a:r>
            <a:r>
              <a:rPr lang="zh-CN" altLang="en-US" sz="2400" kern="0" dirty="0" smtClean="0">
                <a:latin typeface="华文中宋" panose="02010600040101010101" pitchFamily="2" charset="-122"/>
                <a:ea typeface="+mn-ea"/>
                <a:sym typeface="黑体" panose="02010609060101010101" pitchFamily="2" charset="-122"/>
              </a:rPr>
              <a:t>原定教学计划、课程安排、任课教师等不能变动。</a:t>
            </a:r>
            <a:endParaRPr lang="en-US" altLang="zh-CN" sz="2400" kern="0" dirty="0" smtClean="0">
              <a:latin typeface="华文中宋" panose="02010600040101010101" pitchFamily="2" charset="-122"/>
              <a:ea typeface="+mn-ea"/>
              <a:sym typeface="黑体" panose="02010609060101010101" pitchFamily="2" charset="-122"/>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（八）如何配合专家组进校考察</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1068620"/>
            <a:ext cx="8770937" cy="5908130"/>
          </a:xfrm>
          <a:prstGeom prst="rect">
            <a:avLst/>
          </a:prstGeom>
          <a:noFill/>
          <a:ln w="9525">
            <a:noFill/>
            <a:miter lim="800000"/>
          </a:ln>
        </p:spPr>
        <p:txBody>
          <a:bodyPr vert="horz" wrap="square" lIns="91440" tIns="45720" rIns="91440" bIns="45720" numCol="1" anchor="t" anchorCtr="0" compatLnSpc="1"/>
          <a:lstStyle/>
          <a:p>
            <a:pPr marL="535305" lvl="0" algn="l">
              <a:spcBef>
                <a:spcPts val="600"/>
              </a:spcBef>
              <a:buFont typeface="Wingdings" panose="05000000000000000000" pitchFamily="2" charset="2"/>
              <a:buChar char="l"/>
            </a:pPr>
            <a:r>
              <a:rPr lang="zh-CN" altLang="en-US" sz="3200" b="1" kern="0" dirty="0" smtClean="0">
                <a:latin typeface="华文中宋" panose="02010600040101010101" pitchFamily="2" charset="-122"/>
                <a:ea typeface="+mn-ea"/>
              </a:rPr>
              <a:t>  评估对学校是阶梯不是沟坎，是机会不是关卡</a:t>
            </a:r>
            <a:endParaRPr lang="en-US" altLang="zh-CN" sz="3200" b="1" kern="0" dirty="0" smtClean="0">
              <a:latin typeface="华文中宋" panose="02010600040101010101" pitchFamily="2" charset="-122"/>
              <a:ea typeface="+mn-ea"/>
            </a:endParaRPr>
          </a:p>
          <a:p>
            <a:pPr marL="535305" lvl="0" algn="l">
              <a:spcBef>
                <a:spcPts val="600"/>
              </a:spcBef>
              <a:buFont typeface="Wingdings" panose="05000000000000000000" pitchFamily="2" charset="2"/>
              <a:buChar char="l"/>
            </a:pPr>
            <a:endParaRPr lang="en-US" altLang="zh-CN" sz="3200" b="1" kern="0" dirty="0" smtClean="0">
              <a:latin typeface="华文中宋" panose="02010600040101010101" pitchFamily="2" charset="-122"/>
              <a:ea typeface="+mn-ea"/>
            </a:endParaRPr>
          </a:p>
          <a:p>
            <a:pPr marL="535305" lvl="0" algn="l">
              <a:spcBef>
                <a:spcPts val="600"/>
              </a:spcBef>
              <a:buFont typeface="Wingdings" panose="05000000000000000000" pitchFamily="2" charset="2"/>
              <a:buChar char="l"/>
            </a:pPr>
            <a:endParaRPr lang="en-US" altLang="zh-CN" sz="3200" b="1" kern="0" dirty="0" smtClean="0">
              <a:latin typeface="华文中宋" panose="02010600040101010101" pitchFamily="2" charset="-122"/>
              <a:ea typeface="+mn-ea"/>
            </a:endParaRPr>
          </a:p>
          <a:p>
            <a:pPr marL="535305" lvl="0" algn="l">
              <a:spcBef>
                <a:spcPts val="600"/>
              </a:spcBef>
              <a:buFont typeface="Wingdings" panose="05000000000000000000" pitchFamily="2" charset="2"/>
              <a:buChar char="l"/>
            </a:pPr>
            <a:endParaRPr lang="en-US" altLang="zh-CN" sz="3200" b="1" kern="0" dirty="0" smtClean="0">
              <a:latin typeface="华文中宋" panose="02010600040101010101" pitchFamily="2" charset="-122"/>
              <a:ea typeface="+mn-ea"/>
            </a:endParaRPr>
          </a:p>
          <a:p>
            <a:pPr marL="535305" lvl="0" algn="l">
              <a:spcBef>
                <a:spcPts val="600"/>
              </a:spcBef>
              <a:buFont typeface="Wingdings" panose="05000000000000000000" pitchFamily="2" charset="2"/>
              <a:buChar char="l"/>
            </a:pPr>
            <a:endParaRPr lang="en-US" altLang="zh-CN" sz="3200" b="1" kern="0" dirty="0" smtClean="0">
              <a:latin typeface="华文中宋" panose="02010600040101010101" pitchFamily="2" charset="-122"/>
              <a:ea typeface="+mn-ea"/>
            </a:endParaRPr>
          </a:p>
          <a:p>
            <a:pPr marL="535305" lvl="0" algn="l">
              <a:spcBef>
                <a:spcPts val="600"/>
              </a:spcBef>
              <a:buFont typeface="Wingdings" panose="05000000000000000000" pitchFamily="2" charset="2"/>
              <a:buChar char="l"/>
            </a:pPr>
            <a:endParaRPr lang="en-US" altLang="zh-CN" sz="3200" b="1" kern="0" dirty="0" smtClean="0">
              <a:latin typeface="华文中宋" panose="02010600040101010101" pitchFamily="2" charset="-122"/>
              <a:ea typeface="+mn-ea"/>
            </a:endParaRPr>
          </a:p>
          <a:p>
            <a:pPr marL="535305" lvl="0" algn="l">
              <a:spcBef>
                <a:spcPts val="600"/>
              </a:spcBef>
              <a:buFont typeface="Wingdings" panose="05000000000000000000" pitchFamily="2" charset="2"/>
              <a:buChar char="l"/>
            </a:pPr>
            <a:endParaRPr lang="en-US" altLang="zh-CN" sz="3200" b="1"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 面对专家，主动配合、真诚、平等交流，以丰富自身的办学思想和教学经验。</a:t>
            </a:r>
            <a:endParaRPr lang="en-US" altLang="zh-CN" sz="2400"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（八）如何配合专家组进校考察</a:t>
            </a:r>
            <a:endParaRPr lang="zh-CN" altLang="en-US" sz="4000" dirty="0" smtClean="0">
              <a:ea typeface="华文中宋" panose="02010600040101010101" pitchFamily="2" charset="-122"/>
            </a:endParaRPr>
          </a:p>
        </p:txBody>
      </p:sp>
      <p:grpSp>
        <p:nvGrpSpPr>
          <p:cNvPr id="2" name="组合 4"/>
          <p:cNvGrpSpPr/>
          <p:nvPr/>
        </p:nvGrpSpPr>
        <p:grpSpPr>
          <a:xfrm>
            <a:off x="1603948" y="2189212"/>
            <a:ext cx="5647752" cy="3208288"/>
            <a:chOff x="4877472" y="4437112"/>
            <a:chExt cx="3662242" cy="2363907"/>
          </a:xfrm>
        </p:grpSpPr>
        <p:grpSp>
          <p:nvGrpSpPr>
            <p:cNvPr id="3" name="组合 50"/>
            <p:cNvGrpSpPr/>
            <p:nvPr/>
          </p:nvGrpSpPr>
          <p:grpSpPr>
            <a:xfrm>
              <a:off x="4877472" y="4437112"/>
              <a:ext cx="3654968" cy="526377"/>
              <a:chOff x="4139952" y="5157192"/>
              <a:chExt cx="3654968" cy="526377"/>
            </a:xfrm>
          </p:grpSpPr>
          <p:sp>
            <p:nvSpPr>
              <p:cNvPr id="19" name="圆角矩形 18"/>
              <p:cNvSpPr/>
              <p:nvPr/>
            </p:nvSpPr>
            <p:spPr>
              <a:xfrm>
                <a:off x="4139952" y="5157192"/>
                <a:ext cx="3654968" cy="526377"/>
              </a:xfrm>
              <a:prstGeom prst="roundRect">
                <a:avLst>
                  <a:gd name="adj" fmla="val 10000"/>
                </a:avLst>
              </a:prstGeom>
              <a:solidFill>
                <a:srgbClr val="CFC1F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圆角矩形 4"/>
              <p:cNvSpPr/>
              <p:nvPr/>
            </p:nvSpPr>
            <p:spPr>
              <a:xfrm>
                <a:off x="4283968" y="5172609"/>
                <a:ext cx="3384376" cy="495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2800" b="1" kern="1200" dirty="0" smtClean="0">
                    <a:solidFill>
                      <a:schemeClr val="tx1"/>
                    </a:solidFill>
                    <a:latin typeface="仿宋_GB2312" panose="02010609030101010101" pitchFamily="49" charset="-122"/>
                    <a:ea typeface="仿宋_GB2312" panose="02010609030101010101" pitchFamily="49" charset="-122"/>
                  </a:rPr>
                  <a:t>所有课堂</a:t>
                </a:r>
                <a:r>
                  <a:rPr lang="zh-CN" altLang="en-US" sz="2800" kern="1200" dirty="0" smtClean="0">
                    <a:solidFill>
                      <a:schemeClr val="tx1"/>
                    </a:solidFill>
                    <a:latin typeface="仿宋_GB2312" panose="02010609030101010101" pitchFamily="49" charset="-122"/>
                    <a:ea typeface="仿宋_GB2312" panose="02010609030101010101" pitchFamily="49" charset="-122"/>
                  </a:rPr>
                  <a:t>都可以</a:t>
                </a:r>
                <a:r>
                  <a:rPr lang="zh-CN" altLang="en-US" sz="2800" b="1" kern="1200" dirty="0" smtClean="0">
                    <a:solidFill>
                      <a:srgbClr val="FF0000"/>
                    </a:solidFill>
                    <a:latin typeface="仿宋_GB2312" panose="02010609030101010101" pitchFamily="49" charset="-122"/>
                    <a:ea typeface="仿宋_GB2312" panose="02010609030101010101" pitchFamily="49" charset="-122"/>
                  </a:rPr>
                  <a:t>听课</a:t>
                </a:r>
                <a:endParaRPr lang="zh-CN" altLang="en-US" sz="2800" b="1" kern="1200" dirty="0">
                  <a:solidFill>
                    <a:srgbClr val="FF0000"/>
                  </a:solidFill>
                  <a:latin typeface="仿宋_GB2312" panose="02010609030101010101" pitchFamily="49" charset="-122"/>
                  <a:ea typeface="仿宋_GB2312" panose="02010609030101010101" pitchFamily="49" charset="-122"/>
                </a:endParaRPr>
              </a:p>
            </p:txBody>
          </p:sp>
        </p:grpSp>
        <p:grpSp>
          <p:nvGrpSpPr>
            <p:cNvPr id="4" name="组合 51"/>
            <p:cNvGrpSpPr/>
            <p:nvPr/>
          </p:nvGrpSpPr>
          <p:grpSpPr>
            <a:xfrm>
              <a:off x="4877472" y="5050506"/>
              <a:ext cx="3654968" cy="526377"/>
              <a:chOff x="4139952" y="5157192"/>
              <a:chExt cx="3654968" cy="526377"/>
            </a:xfrm>
          </p:grpSpPr>
          <p:sp>
            <p:nvSpPr>
              <p:cNvPr id="17" name="圆角矩形 16"/>
              <p:cNvSpPr/>
              <p:nvPr/>
            </p:nvSpPr>
            <p:spPr>
              <a:xfrm>
                <a:off x="4139952" y="5157192"/>
                <a:ext cx="3654968" cy="526377"/>
              </a:xfrm>
              <a:prstGeom prst="roundRect">
                <a:avLst>
                  <a:gd name="adj" fmla="val 10000"/>
                </a:avLst>
              </a:prstGeom>
              <a:solidFill>
                <a:srgbClr val="CFC1F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圆角矩形 4"/>
              <p:cNvSpPr/>
              <p:nvPr/>
            </p:nvSpPr>
            <p:spPr>
              <a:xfrm>
                <a:off x="4283968" y="5172609"/>
                <a:ext cx="3384376" cy="495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2800" b="1" kern="1200" dirty="0" smtClean="0">
                    <a:solidFill>
                      <a:schemeClr val="tx1"/>
                    </a:solidFill>
                    <a:latin typeface="仿宋_GB2312" panose="02010609030101010101" pitchFamily="49" charset="-122"/>
                    <a:ea typeface="仿宋_GB2312" panose="02010609030101010101" pitchFamily="49" charset="-122"/>
                  </a:rPr>
                  <a:t>所有</a:t>
                </a:r>
                <a:r>
                  <a:rPr lang="zh-CN" altLang="en-US" sz="2800" b="1" dirty="0" smtClean="0">
                    <a:solidFill>
                      <a:schemeClr val="tx1"/>
                    </a:solidFill>
                    <a:latin typeface="仿宋_GB2312" panose="02010609030101010101" pitchFamily="49" charset="-122"/>
                    <a:ea typeface="仿宋_GB2312" panose="02010609030101010101" pitchFamily="49" charset="-122"/>
                  </a:rPr>
                  <a:t>材料</a:t>
                </a:r>
                <a:r>
                  <a:rPr lang="zh-CN" altLang="en-US" sz="2800" kern="1200" dirty="0" smtClean="0">
                    <a:solidFill>
                      <a:schemeClr val="tx1"/>
                    </a:solidFill>
                    <a:latin typeface="仿宋_GB2312" panose="02010609030101010101" pitchFamily="49" charset="-122"/>
                    <a:ea typeface="仿宋_GB2312" panose="02010609030101010101" pitchFamily="49" charset="-122"/>
                  </a:rPr>
                  <a:t>都可以</a:t>
                </a:r>
                <a:r>
                  <a:rPr lang="zh-CN" altLang="en-US" sz="2800" b="1" dirty="0" smtClean="0">
                    <a:solidFill>
                      <a:srgbClr val="FF0000"/>
                    </a:solidFill>
                    <a:latin typeface="仿宋_GB2312" panose="02010609030101010101" pitchFamily="49" charset="-122"/>
                    <a:ea typeface="仿宋_GB2312" panose="02010609030101010101" pitchFamily="49" charset="-122"/>
                  </a:rPr>
                  <a:t>调阅</a:t>
                </a:r>
                <a:endParaRPr lang="zh-CN" altLang="en-US" sz="2800" b="1" dirty="0">
                  <a:solidFill>
                    <a:srgbClr val="FF0000"/>
                  </a:solidFill>
                  <a:latin typeface="仿宋_GB2312" panose="02010609030101010101" pitchFamily="49" charset="-122"/>
                  <a:ea typeface="仿宋_GB2312" panose="02010609030101010101" pitchFamily="49" charset="-122"/>
                </a:endParaRPr>
              </a:p>
            </p:txBody>
          </p:sp>
        </p:grpSp>
        <p:grpSp>
          <p:nvGrpSpPr>
            <p:cNvPr id="5" name="组合 54"/>
            <p:cNvGrpSpPr/>
            <p:nvPr/>
          </p:nvGrpSpPr>
          <p:grpSpPr>
            <a:xfrm>
              <a:off x="4884746" y="5661248"/>
              <a:ext cx="3654968" cy="526377"/>
              <a:chOff x="4139952" y="5157192"/>
              <a:chExt cx="3654968" cy="526377"/>
            </a:xfrm>
          </p:grpSpPr>
          <p:sp>
            <p:nvSpPr>
              <p:cNvPr id="15" name="圆角矩形 14"/>
              <p:cNvSpPr/>
              <p:nvPr/>
            </p:nvSpPr>
            <p:spPr>
              <a:xfrm>
                <a:off x="4139952" y="5157192"/>
                <a:ext cx="3654968" cy="526377"/>
              </a:xfrm>
              <a:prstGeom prst="roundRect">
                <a:avLst>
                  <a:gd name="adj" fmla="val 10000"/>
                </a:avLst>
              </a:prstGeom>
              <a:solidFill>
                <a:srgbClr val="CFC1F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圆角矩形 4"/>
              <p:cNvSpPr/>
              <p:nvPr/>
            </p:nvSpPr>
            <p:spPr>
              <a:xfrm>
                <a:off x="4283968" y="5172609"/>
                <a:ext cx="3384376" cy="495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2800" b="1" kern="1200" dirty="0" smtClean="0">
                    <a:solidFill>
                      <a:schemeClr val="tx1"/>
                    </a:solidFill>
                    <a:latin typeface="仿宋_GB2312" panose="02010609030101010101" pitchFamily="49" charset="-122"/>
                    <a:ea typeface="仿宋_GB2312" panose="02010609030101010101" pitchFamily="49" charset="-122"/>
                  </a:rPr>
                  <a:t>所有部门</a:t>
                </a:r>
                <a:r>
                  <a:rPr lang="zh-CN" altLang="en-US" sz="2800" kern="1200" dirty="0" smtClean="0">
                    <a:solidFill>
                      <a:schemeClr val="tx1"/>
                    </a:solidFill>
                    <a:latin typeface="仿宋_GB2312" panose="02010609030101010101" pitchFamily="49" charset="-122"/>
                    <a:ea typeface="仿宋_GB2312" panose="02010609030101010101" pitchFamily="49" charset="-122"/>
                  </a:rPr>
                  <a:t>都可以</a:t>
                </a:r>
                <a:r>
                  <a:rPr lang="zh-CN" altLang="en-US" sz="2800" b="1" dirty="0" smtClean="0">
                    <a:solidFill>
                      <a:srgbClr val="FF0000"/>
                    </a:solidFill>
                    <a:latin typeface="仿宋_GB2312" panose="02010609030101010101" pitchFamily="49" charset="-122"/>
                    <a:ea typeface="仿宋_GB2312" panose="02010609030101010101" pitchFamily="49" charset="-122"/>
                  </a:rPr>
                  <a:t>走访</a:t>
                </a:r>
                <a:endParaRPr lang="zh-CN" altLang="en-US" sz="2800" b="1" dirty="0">
                  <a:solidFill>
                    <a:srgbClr val="FF0000"/>
                  </a:solidFill>
                  <a:latin typeface="仿宋_GB2312" panose="02010609030101010101" pitchFamily="49" charset="-122"/>
                  <a:ea typeface="仿宋_GB2312" panose="02010609030101010101" pitchFamily="49" charset="-122"/>
                </a:endParaRPr>
              </a:p>
            </p:txBody>
          </p:sp>
        </p:grpSp>
        <p:grpSp>
          <p:nvGrpSpPr>
            <p:cNvPr id="9" name="组合 57"/>
            <p:cNvGrpSpPr/>
            <p:nvPr/>
          </p:nvGrpSpPr>
          <p:grpSpPr>
            <a:xfrm>
              <a:off x="4884746" y="6274642"/>
              <a:ext cx="3654968" cy="526377"/>
              <a:chOff x="4139952" y="5157192"/>
              <a:chExt cx="3654968" cy="526377"/>
            </a:xfrm>
          </p:grpSpPr>
          <p:sp>
            <p:nvSpPr>
              <p:cNvPr id="13" name="圆角矩形 12"/>
              <p:cNvSpPr/>
              <p:nvPr/>
            </p:nvSpPr>
            <p:spPr>
              <a:xfrm>
                <a:off x="4139952" y="5157192"/>
                <a:ext cx="3654968" cy="526377"/>
              </a:xfrm>
              <a:prstGeom prst="roundRect">
                <a:avLst>
                  <a:gd name="adj" fmla="val 10000"/>
                </a:avLst>
              </a:prstGeom>
              <a:solidFill>
                <a:srgbClr val="CFC1F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圆角矩形 4"/>
              <p:cNvSpPr/>
              <p:nvPr/>
            </p:nvSpPr>
            <p:spPr>
              <a:xfrm>
                <a:off x="4283968" y="5172609"/>
                <a:ext cx="3384376" cy="4955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2800" b="1" kern="1200" dirty="0" smtClean="0">
                    <a:solidFill>
                      <a:schemeClr val="tx1"/>
                    </a:solidFill>
                    <a:latin typeface="仿宋_GB2312" panose="02010609030101010101" pitchFamily="49" charset="-122"/>
                    <a:ea typeface="仿宋_GB2312" panose="02010609030101010101" pitchFamily="49" charset="-122"/>
                  </a:rPr>
                  <a:t>所有问题</a:t>
                </a:r>
                <a:r>
                  <a:rPr lang="zh-CN" altLang="en-US" sz="2800" kern="1200" dirty="0" smtClean="0">
                    <a:solidFill>
                      <a:schemeClr val="tx1"/>
                    </a:solidFill>
                    <a:latin typeface="仿宋_GB2312" panose="02010609030101010101" pitchFamily="49" charset="-122"/>
                    <a:ea typeface="仿宋_GB2312" panose="02010609030101010101" pitchFamily="49" charset="-122"/>
                  </a:rPr>
                  <a:t>都可以</a:t>
                </a:r>
                <a:r>
                  <a:rPr lang="zh-CN" altLang="en-US" sz="2800" b="1" dirty="0" smtClean="0">
                    <a:solidFill>
                      <a:srgbClr val="FF0000"/>
                    </a:solidFill>
                    <a:latin typeface="仿宋_GB2312" panose="02010609030101010101" pitchFamily="49" charset="-122"/>
                    <a:ea typeface="仿宋_GB2312" panose="02010609030101010101" pitchFamily="49" charset="-122"/>
                  </a:rPr>
                  <a:t>谈论</a:t>
                </a:r>
                <a:endParaRPr lang="zh-CN" altLang="en-US" sz="2800" b="1" dirty="0">
                  <a:solidFill>
                    <a:srgbClr val="FF0000"/>
                  </a:solidFill>
                  <a:latin typeface="仿宋_GB2312" panose="02010609030101010101" pitchFamily="49" charset="-122"/>
                  <a:ea typeface="仿宋_GB2312" panose="02010609030101010101" pitchFamily="49" charset="-122"/>
                </a:endParaRPr>
              </a:p>
            </p:txBody>
          </p:sp>
        </p:gr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90114"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（一）背景</a:t>
            </a:r>
            <a:endParaRPr lang="zh-CN" altLang="en-US" sz="4800" dirty="0" smtClean="0">
              <a:ea typeface="华文中宋" panose="02010600040101010101" pitchFamily="2" charset="-122"/>
            </a:endParaRPr>
          </a:p>
        </p:txBody>
      </p:sp>
      <p:sp>
        <p:nvSpPr>
          <p:cNvPr id="5" name="内容占位符 2"/>
          <p:cNvSpPr>
            <a:spLocks noGrp="1"/>
          </p:cNvSpPr>
          <p:nvPr>
            <p:ph idx="1"/>
          </p:nvPr>
        </p:nvSpPr>
        <p:spPr>
          <a:xfrm>
            <a:off x="344488" y="1160575"/>
            <a:ext cx="8799512" cy="4525963"/>
          </a:xfrm>
        </p:spPr>
        <p:txBody>
          <a:bodyPr/>
          <a:lstStyle/>
          <a:p>
            <a:pPr marL="514350" indent="-514350">
              <a:lnSpc>
                <a:spcPct val="130000"/>
              </a:lnSpc>
              <a:buNone/>
              <a:defRPr/>
            </a:pPr>
            <a:r>
              <a:rPr lang="en-US" altLang="zh-CN" sz="2800" b="1" dirty="0" smtClean="0">
                <a:latin typeface="华文中宋" panose="02010600040101010101" pitchFamily="2" charset="-122"/>
                <a:ea typeface="华文中宋" panose="02010600040101010101" pitchFamily="2" charset="-122"/>
              </a:rPr>
              <a:t> 3</a:t>
            </a:r>
            <a:r>
              <a:rPr lang="zh-CN" altLang="en-US" sz="2800" b="1" dirty="0" smtClean="0">
                <a:latin typeface="华文中宋" panose="02010600040101010101" pitchFamily="2" charset="-122"/>
                <a:ea typeface="华文中宋" panose="02010600040101010101" pitchFamily="2" charset="-122"/>
              </a:rPr>
              <a:t>、</a:t>
            </a:r>
            <a:r>
              <a:rPr lang="en-US" altLang="zh-CN" sz="2800" b="1" dirty="0" smtClean="0">
                <a:latin typeface="华文中宋" panose="02010600040101010101" pitchFamily="2" charset="-122"/>
                <a:ea typeface="华文中宋" panose="02010600040101010101" pitchFamily="2" charset="-122"/>
              </a:rPr>
              <a:t>2017</a:t>
            </a:r>
            <a:r>
              <a:rPr lang="zh-CN" altLang="en-US" sz="2800" b="1" dirty="0" smtClean="0">
                <a:latin typeface="华文中宋" panose="02010600040101010101" pitchFamily="2" charset="-122"/>
                <a:ea typeface="华文中宋" panose="02010600040101010101" pitchFamily="2" charset="-122"/>
              </a:rPr>
              <a:t>年全国教育工作会议明确：</a:t>
            </a:r>
            <a:endParaRPr lang="en-US" altLang="zh-CN" sz="2800" b="1" dirty="0" smtClean="0">
              <a:latin typeface="华文中宋" panose="02010600040101010101" pitchFamily="2" charset="-122"/>
              <a:ea typeface="华文中宋" panose="02010600040101010101" pitchFamily="2" charset="-122"/>
            </a:endParaRPr>
          </a:p>
          <a:p>
            <a:pPr marL="0" indent="514350">
              <a:lnSpc>
                <a:spcPct val="130000"/>
              </a:lnSpc>
              <a:spcBef>
                <a:spcPts val="600"/>
              </a:spcBef>
              <a:buNone/>
              <a:defRPr/>
            </a:pPr>
            <a:r>
              <a:rPr lang="zh-CN" altLang="en-US" sz="2400" dirty="0" smtClean="0">
                <a:latin typeface="华文中宋" panose="02010600040101010101" pitchFamily="2" charset="-122"/>
                <a:ea typeface="华文中宋" panose="02010600040101010101" pitchFamily="2" charset="-122"/>
              </a:rPr>
              <a:t>工作原则：稳中有进；内涵发展。</a:t>
            </a:r>
            <a:endParaRPr lang="en-US" altLang="zh-CN" sz="2400" dirty="0" smtClean="0">
              <a:latin typeface="华文中宋" panose="02010600040101010101" pitchFamily="2" charset="-122"/>
              <a:ea typeface="华文中宋" panose="02010600040101010101" pitchFamily="2" charset="-122"/>
            </a:endParaRPr>
          </a:p>
          <a:p>
            <a:pPr marL="0" indent="514350">
              <a:lnSpc>
                <a:spcPct val="130000"/>
              </a:lnSpc>
              <a:spcBef>
                <a:spcPts val="600"/>
              </a:spcBef>
              <a:buNone/>
              <a:defRPr/>
            </a:pPr>
            <a:r>
              <a:rPr lang="zh-CN" altLang="en-US" sz="2400" dirty="0" smtClean="0">
                <a:latin typeface="华文中宋" panose="02010600040101010101" pitchFamily="2" charset="-122"/>
                <a:ea typeface="华文中宋" panose="02010600040101010101" pitchFamily="2" charset="-122"/>
              </a:rPr>
              <a:t>工作重点：立德树人，优化结构，促进公平，提高质量。</a:t>
            </a:r>
            <a:endParaRPr lang="en-US" altLang="zh-CN" sz="2400" dirty="0" smtClean="0">
              <a:latin typeface="华文中宋" panose="02010600040101010101" pitchFamily="2" charset="-122"/>
              <a:ea typeface="华文中宋" panose="02010600040101010101" pitchFamily="2" charset="-122"/>
            </a:endParaRPr>
          </a:p>
          <a:p>
            <a:pPr marL="514350" indent="-514350">
              <a:lnSpc>
                <a:spcPct val="130000"/>
              </a:lnSpc>
              <a:spcBef>
                <a:spcPts val="1200"/>
              </a:spcBef>
              <a:buNone/>
              <a:defRPr/>
            </a:pPr>
            <a:r>
              <a:rPr lang="en-US" altLang="zh-CN" sz="2800" b="1" dirty="0" smtClean="0">
                <a:latin typeface="华文中宋" panose="02010600040101010101" pitchFamily="2" charset="-122"/>
                <a:ea typeface="华文中宋" panose="02010600040101010101" pitchFamily="2" charset="-122"/>
              </a:rPr>
              <a:t>4</a:t>
            </a:r>
            <a:r>
              <a:rPr lang="zh-CN" altLang="en-US" sz="2800" b="1" dirty="0" smtClean="0">
                <a:latin typeface="华文中宋" panose="02010600040101010101" pitchFamily="2" charset="-122"/>
                <a:ea typeface="华文中宋" panose="02010600040101010101" pitchFamily="2" charset="-122"/>
              </a:rPr>
              <a:t>、中国特色的“五新”质保体系已基本成型</a:t>
            </a:r>
            <a:endParaRPr lang="en-US" altLang="zh-CN" sz="2800" b="1" dirty="0" smtClean="0">
              <a:latin typeface="华文中宋" panose="02010600040101010101" pitchFamily="2" charset="-122"/>
              <a:ea typeface="华文中宋" panose="02010600040101010101" pitchFamily="2" charset="-122"/>
            </a:endParaRPr>
          </a:p>
          <a:p>
            <a:pPr marL="0" indent="514350">
              <a:lnSpc>
                <a:spcPct val="130000"/>
              </a:lnSpc>
              <a:spcBef>
                <a:spcPts val="600"/>
              </a:spcBef>
              <a:buNone/>
              <a:defRPr/>
            </a:pPr>
            <a:r>
              <a:rPr lang="zh-CN" altLang="en-US" sz="2400" dirty="0" smtClean="0">
                <a:latin typeface="华文中宋" panose="02010600040101010101" pitchFamily="2" charset="-122"/>
                <a:ea typeface="华文中宋" panose="02010600040101010101" pitchFamily="2" charset="-122"/>
              </a:rPr>
              <a:t>新理念</a:t>
            </a:r>
            <a:r>
              <a:rPr lang="en-US" altLang="zh-CN" sz="2400" dirty="0" smtClean="0">
                <a:latin typeface="华文中宋" panose="02010600040101010101" pitchFamily="2" charset="-122"/>
                <a:ea typeface="华文中宋" panose="02010600040101010101" pitchFamily="2" charset="-122"/>
              </a:rPr>
              <a:t>——</a:t>
            </a:r>
            <a:r>
              <a:rPr lang="zh-CN" altLang="en-US" sz="2400" dirty="0" smtClean="0">
                <a:latin typeface="仿宋" panose="02010609060101010101" pitchFamily="49" charset="-122"/>
                <a:ea typeface="仿宋" panose="02010609060101010101" pitchFamily="49" charset="-122"/>
              </a:rPr>
              <a:t>强调以学生为中心、产出导向教育、质量持续改进。关注全体学生的成长与发展，关注学生学到了什么，通过持续质量改进全面提升教育质量。</a:t>
            </a:r>
            <a:endParaRPr lang="en-US" altLang="zh-CN" sz="2400" dirty="0" smtClean="0">
              <a:latin typeface="仿宋" panose="02010609060101010101" pitchFamily="49" charset="-122"/>
              <a:ea typeface="仿宋" panose="02010609060101010101" pitchFamily="49" charset="-122"/>
            </a:endParaRPr>
          </a:p>
          <a:p>
            <a:pPr marL="514350" indent="-514350">
              <a:lnSpc>
                <a:spcPct val="130000"/>
              </a:lnSpc>
              <a:buNone/>
              <a:defRPr/>
            </a:pPr>
            <a:endParaRPr lang="en-US" altLang="zh-CN" sz="2800" b="1" dirty="0" smtClean="0">
              <a:latin typeface="华文中宋" panose="02010600040101010101" pitchFamily="2" charset="-122"/>
              <a:ea typeface="华文中宋" panose="02010600040101010101" pitchFamily="2" charset="-122"/>
            </a:endParaRPr>
          </a:p>
          <a:p>
            <a:pPr>
              <a:lnSpc>
                <a:spcPct val="130000"/>
              </a:lnSpc>
              <a:spcBef>
                <a:spcPts val="1200"/>
              </a:spcBef>
              <a:buFont typeface="Arial" panose="020B0604020202020204" pitchFamily="34" charset="0"/>
              <a:buNone/>
            </a:pPr>
            <a:endParaRPr lang="en-US" altLang="zh-CN"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p:nvPr/>
        </p:nvSpPr>
        <p:spPr bwMode="auto">
          <a:xfrm>
            <a:off x="-137160" y="1068620"/>
            <a:ext cx="8770937" cy="5908130"/>
          </a:xfrm>
          <a:prstGeom prst="rect">
            <a:avLst/>
          </a:prstGeom>
          <a:noFill/>
          <a:ln w="9525">
            <a:noFill/>
            <a:miter lim="800000"/>
          </a:ln>
        </p:spPr>
        <p:txBody>
          <a:bodyPr vert="horz" wrap="square" lIns="91440" tIns="45720" rIns="91440" bIns="45720" numCol="1" anchor="t" anchorCtr="0" compatLnSpc="1"/>
          <a:lstStyle/>
          <a:p>
            <a:pPr marL="535305" lvl="0" algn="l">
              <a:spcBef>
                <a:spcPts val="600"/>
              </a:spcBef>
              <a:buFont typeface="Wingdings" panose="05000000000000000000" pitchFamily="2" charset="2"/>
              <a:buChar char="l"/>
            </a:pPr>
            <a:r>
              <a:rPr lang="zh-CN" altLang="en-US" sz="3200" b="1" kern="0" dirty="0" smtClean="0">
                <a:latin typeface="华文中宋" panose="02010600040101010101" pitchFamily="2" charset="-122"/>
                <a:ea typeface="+mn-ea"/>
              </a:rPr>
              <a:t>  了解专家工作方式</a:t>
            </a:r>
            <a:endParaRPr lang="en-US" altLang="zh-CN" sz="3200" b="1"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endParaRPr lang="en-US" altLang="zh-CN" sz="2400" kern="0" dirty="0" smtClean="0">
              <a:latin typeface="华文中宋" panose="02010600040101010101" pitchFamily="2" charset="-122"/>
              <a:ea typeface="+mn-ea"/>
            </a:endParaRPr>
          </a:p>
          <a:p>
            <a:pPr marL="535305" indent="457200" algn="l">
              <a:spcBef>
                <a:spcPts val="1200"/>
              </a:spcBef>
              <a:buFont typeface="Wingdings" panose="05000000000000000000" pitchFamily="2" charset="2"/>
              <a:buChar char="ü"/>
            </a:pP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pP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pP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专家组每晚开碰头会，交流信息，制定次日考察计划。</a:t>
            </a: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专家主要是以问题为导向开展考察。</a:t>
            </a:r>
            <a:endParaRPr lang="en-US" altLang="zh-CN" sz="2400" kern="0" dirty="0" smtClean="0">
              <a:latin typeface="华文中宋" panose="02010600040101010101" pitchFamily="2" charset="-122"/>
              <a:ea typeface="+mn-ea"/>
              <a:sym typeface="黑体" panose="02010609060101010101" pitchFamily="2" charset="-122"/>
            </a:endParaRPr>
          </a:p>
        </p:txBody>
      </p:sp>
      <p:sp>
        <p:nvSpPr>
          <p:cNvPr id="5" name="Rectangle 3"/>
          <p:cNvSpPr txBox="1">
            <a:spLocks noChangeArrowheads="1"/>
          </p:cNvSpPr>
          <p:nvPr/>
        </p:nvSpPr>
        <p:spPr bwMode="auto">
          <a:xfrm>
            <a:off x="319089" y="2369269"/>
            <a:ext cx="2894012" cy="2736131"/>
          </a:xfrm>
          <a:prstGeom prst="rect">
            <a:avLst/>
          </a:prstGeom>
          <a:noFill/>
          <a:ln w="12700" cap="sq">
            <a:noFill/>
            <a:miter lim="800000"/>
            <a:headEnd type="none" w="sm" len="sm"/>
            <a:tailEnd type="none" w="sm" len="sm"/>
          </a:ln>
        </p:spPr>
        <p:txBody>
          <a:bodyPr vert="horz" wrap="square" lIns="91440" tIns="45720" rIns="91440" bIns="45720" numCol="1" anchor="t" anchorCtr="0" compatLnSpc="1"/>
          <a:lstStyle/>
          <a:p>
            <a:pPr marL="875030" marR="0" lvl="0" indent="-514350" algn="l" defTabSz="914400" rtl="0" eaLnBrk="0" fontAlgn="base" latinLnBrk="0" hangingPunct="0">
              <a:lnSpc>
                <a:spcPct val="150000"/>
              </a:lnSpc>
              <a:spcBef>
                <a:spcPts val="0"/>
              </a:spcBef>
              <a:spcAft>
                <a:spcPct val="0"/>
              </a:spcAft>
              <a:buClr>
                <a:schemeClr val="tx1"/>
              </a:buClr>
              <a:buSzPct val="80000"/>
              <a:buFont typeface="+mj-ea"/>
              <a:buAutoNum type="circleNumDbPlain"/>
              <a:defRPr/>
            </a:pPr>
            <a:r>
              <a:rPr kumimoji="0" lang="zh-CN" altLang="en-US" sz="2400" b="1" dirty="0" smtClean="0">
                <a:solidFill>
                  <a:srgbClr val="FF0000"/>
                </a:solidFill>
                <a:latin typeface="仿宋_GB2312" panose="02010609030101010101" pitchFamily="49" charset="-122"/>
                <a:ea typeface="仿宋_GB2312" panose="02010609030101010101" pitchFamily="49" charset="-122"/>
              </a:rPr>
              <a:t>审读报告</a:t>
            </a:r>
            <a:endParaRPr kumimoji="0" lang="en-US" altLang="zh-CN" sz="2400" b="1" dirty="0" smtClean="0">
              <a:solidFill>
                <a:srgbClr val="FF0000"/>
              </a:solidFill>
              <a:latin typeface="仿宋_GB2312" panose="02010609030101010101" pitchFamily="49" charset="-122"/>
              <a:ea typeface="仿宋_GB2312" panose="02010609030101010101" pitchFamily="49" charset="-122"/>
            </a:endParaRPr>
          </a:p>
          <a:p>
            <a:pPr marL="875030" marR="0" lvl="0" indent="-514350" algn="l" defTabSz="914400" rtl="0" eaLnBrk="0" fontAlgn="base" latinLnBrk="0" hangingPunct="0">
              <a:lnSpc>
                <a:spcPct val="150000"/>
              </a:lnSpc>
              <a:spcBef>
                <a:spcPts val="0"/>
              </a:spcBef>
              <a:spcAft>
                <a:spcPct val="0"/>
              </a:spcAft>
              <a:buSzPct val="80000"/>
              <a:buFont typeface="+mj-ea"/>
              <a:buAutoNum type="circleNumDbPlain"/>
              <a:defRPr/>
            </a:pPr>
            <a:r>
              <a:rPr kumimoji="0" lang="zh-CN" altLang="en-US" sz="2400" b="1" dirty="0" smtClean="0">
                <a:solidFill>
                  <a:srgbClr val="FF0000"/>
                </a:solidFill>
                <a:latin typeface="仿宋_GB2312" panose="02010609030101010101" pitchFamily="49" charset="-122"/>
                <a:ea typeface="仿宋_GB2312" panose="02010609030101010101" pitchFamily="49" charset="-122"/>
              </a:rPr>
              <a:t>深度访谈</a:t>
            </a:r>
            <a:endParaRPr kumimoji="0" lang="en-US" altLang="zh-CN" sz="2400" b="1" dirty="0" smtClean="0">
              <a:solidFill>
                <a:srgbClr val="FF0000"/>
              </a:solidFill>
              <a:latin typeface="仿宋_GB2312" panose="02010609030101010101" pitchFamily="49" charset="-122"/>
              <a:ea typeface="仿宋_GB2312" panose="02010609030101010101" pitchFamily="49" charset="-122"/>
            </a:endParaRPr>
          </a:p>
          <a:p>
            <a:pPr marL="875030" marR="0" lvl="0" indent="-514350" algn="l" defTabSz="914400" rtl="0" eaLnBrk="0" fontAlgn="base" latinLnBrk="0" hangingPunct="0">
              <a:lnSpc>
                <a:spcPct val="150000"/>
              </a:lnSpc>
              <a:spcBef>
                <a:spcPts val="0"/>
              </a:spcBef>
              <a:spcAft>
                <a:spcPct val="0"/>
              </a:spcAft>
              <a:buSzPct val="80000"/>
              <a:buFont typeface="+mj-ea"/>
              <a:buAutoNum type="circleNumDbPlain"/>
              <a:defRPr/>
            </a:pPr>
            <a:r>
              <a:rPr kumimoji="0" lang="zh-CN" altLang="en-US" sz="2400" b="1" dirty="0" smtClean="0">
                <a:latin typeface="仿宋_GB2312" panose="02010609030101010101" pitchFamily="49" charset="-122"/>
                <a:ea typeface="仿宋_GB2312" panose="02010609030101010101" pitchFamily="49" charset="-122"/>
              </a:rPr>
              <a:t>听课看课</a:t>
            </a:r>
            <a:endParaRPr kumimoji="0" lang="en-US" altLang="zh-CN" sz="2400" b="1" dirty="0" smtClean="0">
              <a:latin typeface="仿宋_GB2312" panose="02010609030101010101" pitchFamily="49" charset="-122"/>
              <a:ea typeface="仿宋_GB2312" panose="02010609030101010101" pitchFamily="49" charset="-122"/>
            </a:endParaRPr>
          </a:p>
          <a:p>
            <a:pPr marL="875030" marR="0" lvl="0" indent="-514350" algn="l" defTabSz="914400" rtl="0" eaLnBrk="0" fontAlgn="base" latinLnBrk="0" hangingPunct="0">
              <a:lnSpc>
                <a:spcPct val="150000"/>
              </a:lnSpc>
              <a:spcBef>
                <a:spcPts val="0"/>
              </a:spcBef>
              <a:spcAft>
                <a:spcPct val="0"/>
              </a:spcAft>
              <a:buSzPct val="80000"/>
              <a:buFont typeface="+mj-ea"/>
              <a:buAutoNum type="circleNumDbPlain"/>
              <a:defRPr/>
            </a:pPr>
            <a:r>
              <a:rPr kumimoji="0" lang="zh-CN" altLang="en-US" sz="2400" b="1" dirty="0" smtClean="0">
                <a:latin typeface="仿宋_GB2312" panose="02010609030101010101" pitchFamily="49" charset="-122"/>
                <a:ea typeface="仿宋_GB2312" panose="02010609030101010101" pitchFamily="49" charset="-122"/>
              </a:rPr>
              <a:t>校内外考察</a:t>
            </a:r>
            <a:endParaRPr kumimoji="0" lang="en-US" altLang="zh-CN" sz="2400" b="1" dirty="0" smtClean="0">
              <a:latin typeface="仿宋_GB2312" panose="02010609030101010101" pitchFamily="49" charset="-122"/>
              <a:ea typeface="仿宋_GB2312" panose="02010609030101010101" pitchFamily="49" charset="-122"/>
            </a:endParaRPr>
          </a:p>
        </p:txBody>
      </p:sp>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（八）如何配合专家组进校考察</a:t>
            </a:r>
            <a:endParaRPr lang="zh-CN" altLang="en-US" sz="4000" dirty="0" smtClean="0">
              <a:ea typeface="华文中宋" panose="02010600040101010101" pitchFamily="2" charset="-122"/>
            </a:endParaRPr>
          </a:p>
        </p:txBody>
      </p:sp>
      <p:graphicFrame>
        <p:nvGraphicFramePr>
          <p:cNvPr id="9" name="图示 8"/>
          <p:cNvGraphicFramePr/>
          <p:nvPr/>
        </p:nvGraphicFramePr>
        <p:xfrm>
          <a:off x="2247900" y="1976636"/>
          <a:ext cx="4243636" cy="30906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Rectangle 3"/>
          <p:cNvSpPr txBox="1">
            <a:spLocks noChangeArrowheads="1"/>
          </p:cNvSpPr>
          <p:nvPr/>
        </p:nvSpPr>
        <p:spPr bwMode="auto">
          <a:xfrm>
            <a:off x="5491360" y="2306736"/>
            <a:ext cx="2808288" cy="2592388"/>
          </a:xfrm>
          <a:prstGeom prst="rect">
            <a:avLst/>
          </a:prstGeom>
          <a:noFill/>
          <a:ln w="12700" cap="sq">
            <a:noFill/>
            <a:miter lim="800000"/>
            <a:headEnd type="none" w="sm" len="sm"/>
            <a:tailEnd type="none" w="sm" len="sm"/>
          </a:ln>
        </p:spPr>
        <p:txBody>
          <a:bodyPr/>
          <a:lstStyle/>
          <a:p>
            <a:pPr marL="875030" indent="-514350" eaLnBrk="0" hangingPunct="0">
              <a:lnSpc>
                <a:spcPct val="150000"/>
              </a:lnSpc>
              <a:spcBef>
                <a:spcPts val="0"/>
              </a:spcBef>
              <a:buSzPct val="80000"/>
              <a:buFont typeface="+mj-ea"/>
              <a:buAutoNum type="circleNumDbPlain" startAt="5"/>
              <a:defRPr/>
            </a:pPr>
            <a:r>
              <a:rPr kumimoji="0" lang="zh-CN" altLang="en-US" sz="2400" b="1" dirty="0">
                <a:solidFill>
                  <a:srgbClr val="FF0000"/>
                </a:solidFill>
                <a:latin typeface="仿宋_GB2312" panose="02010609030101010101" pitchFamily="49" charset="-122"/>
                <a:ea typeface="仿宋_GB2312" panose="02010609030101010101" pitchFamily="49" charset="-122"/>
              </a:rPr>
              <a:t>文卷审阅</a:t>
            </a:r>
            <a:endParaRPr kumimoji="0" lang="en-US" altLang="zh-CN" sz="2400" b="1" dirty="0">
              <a:solidFill>
                <a:srgbClr val="FF0000"/>
              </a:solidFill>
              <a:latin typeface="仿宋_GB2312" panose="02010609030101010101" pitchFamily="49" charset="-122"/>
              <a:ea typeface="仿宋_GB2312" panose="02010609030101010101" pitchFamily="49" charset="-122"/>
            </a:endParaRPr>
          </a:p>
          <a:p>
            <a:pPr marL="875030" indent="-514350" eaLnBrk="0" hangingPunct="0">
              <a:lnSpc>
                <a:spcPct val="150000"/>
              </a:lnSpc>
              <a:spcBef>
                <a:spcPts val="0"/>
              </a:spcBef>
              <a:buSzPct val="80000"/>
              <a:buFont typeface="+mj-ea"/>
              <a:buAutoNum type="circleNumDbPlain" startAt="5"/>
              <a:defRPr/>
            </a:pPr>
            <a:r>
              <a:rPr kumimoji="0" lang="zh-CN" altLang="en-US" sz="2400" b="1" dirty="0">
                <a:latin typeface="仿宋_GB2312" panose="02010609030101010101" pitchFamily="49" charset="-122"/>
                <a:ea typeface="仿宋_GB2312" panose="02010609030101010101" pitchFamily="49" charset="-122"/>
              </a:rPr>
              <a:t>问题诊断</a:t>
            </a:r>
            <a:endParaRPr kumimoji="0" lang="en-US" altLang="zh-CN" sz="2400" b="1" dirty="0">
              <a:latin typeface="仿宋_GB2312" panose="02010609030101010101" pitchFamily="49" charset="-122"/>
              <a:ea typeface="仿宋_GB2312" panose="02010609030101010101" pitchFamily="49" charset="-122"/>
            </a:endParaRPr>
          </a:p>
          <a:p>
            <a:pPr marL="875030" indent="-514350" eaLnBrk="0" hangingPunct="0">
              <a:lnSpc>
                <a:spcPct val="150000"/>
              </a:lnSpc>
              <a:spcBef>
                <a:spcPts val="0"/>
              </a:spcBef>
              <a:buSzPct val="80000"/>
              <a:buFont typeface="+mj-ea"/>
              <a:buAutoNum type="circleNumDbPlain" startAt="5"/>
              <a:defRPr/>
            </a:pPr>
            <a:r>
              <a:rPr kumimoji="0" lang="zh-CN" altLang="en-US" sz="2400" b="1" dirty="0">
                <a:latin typeface="仿宋_GB2312" panose="02010609030101010101" pitchFamily="49" charset="-122"/>
                <a:ea typeface="仿宋_GB2312" panose="02010609030101010101" pitchFamily="49" charset="-122"/>
              </a:rPr>
              <a:t>交流反馈</a:t>
            </a:r>
            <a:endParaRPr kumimoji="0" lang="en-US" altLang="zh-CN" sz="2400" b="1" dirty="0">
              <a:latin typeface="仿宋_GB2312" panose="02010609030101010101" pitchFamily="49" charset="-122"/>
              <a:ea typeface="仿宋_GB2312" panose="02010609030101010101" pitchFamily="49" charset="-122"/>
            </a:endParaRPr>
          </a:p>
          <a:p>
            <a:pPr marL="875030" indent="-514350" eaLnBrk="0" hangingPunct="0">
              <a:lnSpc>
                <a:spcPct val="150000"/>
              </a:lnSpc>
              <a:spcBef>
                <a:spcPts val="0"/>
              </a:spcBef>
              <a:buSzPct val="80000"/>
              <a:buFont typeface="+mj-ea"/>
              <a:buAutoNum type="circleNumDbPlain" startAt="5"/>
              <a:defRPr/>
            </a:pPr>
            <a:r>
              <a:rPr kumimoji="0" lang="zh-CN" altLang="en-US" sz="2400" b="1" dirty="0">
                <a:latin typeface="仿宋_GB2312" panose="02010609030101010101" pitchFamily="49" charset="-122"/>
                <a:ea typeface="仿宋_GB2312" panose="02010609030101010101" pitchFamily="49" charset="-122"/>
              </a:rPr>
              <a:t>撰写报告</a:t>
            </a:r>
            <a:endParaRPr kumimoji="0" lang="en-US" altLang="zh-CN" sz="2400" b="1" dirty="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1068620"/>
            <a:ext cx="8770937" cy="5908130"/>
          </a:xfrm>
          <a:prstGeom prst="rect">
            <a:avLst/>
          </a:prstGeom>
          <a:noFill/>
          <a:ln w="9525">
            <a:noFill/>
            <a:miter lim="800000"/>
          </a:ln>
        </p:spPr>
        <p:txBody>
          <a:bodyPr vert="horz" wrap="square" lIns="91440" tIns="45720" rIns="91440" bIns="45720" numCol="1" anchor="t" anchorCtr="0" compatLnSpc="1"/>
          <a:lstStyle/>
          <a:p>
            <a:pPr marL="535305" lvl="0" algn="l">
              <a:spcBef>
                <a:spcPts val="600"/>
              </a:spcBef>
              <a:buFont typeface="Wingdings" panose="05000000000000000000" pitchFamily="2" charset="2"/>
              <a:buChar char="l"/>
            </a:pPr>
            <a:r>
              <a:rPr lang="zh-CN" altLang="en-US" sz="3200" b="1" kern="0" dirty="0" smtClean="0">
                <a:latin typeface="华文中宋" panose="02010600040101010101" pitchFamily="2" charset="-122"/>
                <a:ea typeface="+mn-ea"/>
              </a:rPr>
              <a:t>  二级学院和职能部门</a:t>
            </a:r>
            <a:r>
              <a:rPr lang="zh-CN" altLang="en-US" sz="3200" b="1" kern="0" dirty="0" smtClean="0">
                <a:solidFill>
                  <a:srgbClr val="FF0000"/>
                </a:solidFill>
                <a:latin typeface="华文中宋" panose="02010600040101010101" pitchFamily="2" charset="-122"/>
                <a:ea typeface="+mn-ea"/>
              </a:rPr>
              <a:t>如何配合专家考察</a:t>
            </a:r>
            <a:endParaRPr lang="en-US" altLang="zh-CN" sz="3200" b="1" kern="0" dirty="0" smtClean="0">
              <a:solidFill>
                <a:srgbClr val="FF0000"/>
              </a:solidFill>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solidFill>
                  <a:srgbClr val="FF0000"/>
                </a:solidFill>
                <a:latin typeface="华文中宋" panose="02010600040101010101" pitchFamily="2" charset="-122"/>
                <a:ea typeface="+mn-ea"/>
              </a:rPr>
              <a:t>所有二级教学学院都会走访到</a:t>
            </a:r>
            <a:r>
              <a:rPr lang="zh-CN" altLang="en-US" sz="2400" kern="0" dirty="0" smtClean="0">
                <a:latin typeface="华文中宋" panose="02010600040101010101" pitchFamily="2" charset="-122"/>
                <a:ea typeface="+mn-ea"/>
              </a:rPr>
              <a:t>，主要职能部门也会走访；</a:t>
            </a:r>
            <a:endParaRPr lang="en-US" altLang="zh-CN" sz="2400"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不必统一汇报，不为专家组单独准备评估资料和自评报告。（可准备一份学院简介）；</a:t>
            </a: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座谈会少，多是个别访谈，不需领导陪同；</a:t>
            </a:r>
            <a:endParaRPr lang="en-US" altLang="zh-CN" sz="2400" kern="0" dirty="0" smtClean="0">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r>
              <a:rPr lang="zh-CN" altLang="en-US" sz="2400" kern="0" dirty="0" smtClean="0">
                <a:solidFill>
                  <a:srgbClr val="FF0000"/>
                </a:solidFill>
                <a:latin typeface="华文中宋" panose="02010600040101010101" pitchFamily="2" charset="-122"/>
                <a:ea typeface="+mn-ea"/>
                <a:sym typeface="黑体" panose="02010609060101010101" pitchFamily="2" charset="-122"/>
              </a:rPr>
              <a:t>访谈什么内容</a:t>
            </a:r>
            <a:r>
              <a:rPr lang="zh-CN" altLang="en-US" sz="2400" kern="0" dirty="0" smtClean="0">
                <a:latin typeface="华文中宋" panose="02010600040101010101" pitchFamily="2" charset="-122"/>
                <a:ea typeface="+mn-ea"/>
                <a:sym typeface="黑体" panose="02010609060101010101" pitchFamily="2" charset="-122"/>
              </a:rPr>
              <a:t>？主要是本单位和个人的实际工作情况，印证“五度”在基层的落实情况。</a:t>
            </a:r>
            <a:r>
              <a:rPr lang="zh-CN" altLang="en-US" sz="2400" kern="0" dirty="0" smtClean="0">
                <a:solidFill>
                  <a:srgbClr val="FF0000"/>
                </a:solidFill>
                <a:latin typeface="华文中宋" panose="02010600040101010101" pitchFamily="2" charset="-122"/>
                <a:ea typeface="+mn-ea"/>
                <a:sym typeface="黑体" panose="02010609060101010101" pitchFamily="2" charset="-122"/>
              </a:rPr>
              <a:t>每一个要素都要思考“四个如何”。</a:t>
            </a:r>
            <a:endParaRPr lang="en-US" altLang="zh-CN" sz="2400" kern="0" dirty="0" smtClean="0">
              <a:solidFill>
                <a:srgbClr val="FF0000"/>
              </a:solidFill>
              <a:latin typeface="华文中宋" panose="02010600040101010101" pitchFamily="2" charset="-122"/>
              <a:ea typeface="+mn-ea"/>
              <a:sym typeface="黑体" panose="02010609060101010101" pitchFamily="2" charset="-122"/>
            </a:endParaRPr>
          </a:p>
          <a:p>
            <a:pPr marL="535305" indent="457200" algn="l">
              <a:spcBef>
                <a:spcPts val="1200"/>
              </a:spcBef>
              <a:buFont typeface="Wingdings" panose="05000000000000000000" pitchFamily="2" charset="2"/>
              <a:buChar char="ü"/>
            </a:pPr>
            <a:r>
              <a:rPr lang="zh-CN" altLang="en-US" sz="2400" kern="0" dirty="0" smtClean="0">
                <a:latin typeface="华文中宋" panose="02010600040101010101" pitchFamily="2" charset="-122"/>
                <a:ea typeface="+mn-ea"/>
                <a:sym typeface="黑体" panose="02010609060101010101" pitchFamily="2" charset="-122"/>
              </a:rPr>
              <a:t>注意营造良好的舆论氛围</a:t>
            </a:r>
            <a:endParaRPr lang="en-US" altLang="zh-CN" sz="2400" kern="0" dirty="0" smtClean="0">
              <a:latin typeface="华文中宋" panose="02010600040101010101" pitchFamily="2" charset="-122"/>
              <a:ea typeface="+mn-ea"/>
              <a:sym typeface="黑体" panose="02010609060101010101" pitchFamily="2" charset="-122"/>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（八）如何配合专家组进校考察</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8" name="Rectangle 3"/>
          <p:cNvSpPr txBox="1"/>
          <p:nvPr/>
        </p:nvSpPr>
        <p:spPr bwMode="auto">
          <a:xfrm>
            <a:off x="-137160" y="1068620"/>
            <a:ext cx="8770937" cy="5908130"/>
          </a:xfrm>
          <a:prstGeom prst="rect">
            <a:avLst/>
          </a:prstGeom>
          <a:noFill/>
          <a:ln w="9525">
            <a:noFill/>
            <a:miter lim="800000"/>
          </a:ln>
        </p:spPr>
        <p:txBody>
          <a:bodyPr vert="horz" wrap="square" lIns="91440" tIns="45720" rIns="91440" bIns="45720" numCol="1" anchor="t" anchorCtr="0" compatLnSpc="1"/>
          <a:lstStyle/>
          <a:p>
            <a:pPr marL="535305" lvl="0" indent="539750" algn="l">
              <a:spcBef>
                <a:spcPts val="600"/>
              </a:spcBef>
              <a:buFont typeface="Wingdings" panose="05000000000000000000" pitchFamily="2" charset="2"/>
              <a:buChar char="l"/>
            </a:pPr>
            <a:r>
              <a:rPr lang="zh-CN" altLang="en-US" sz="3200" b="1" kern="0" dirty="0" smtClean="0">
                <a:latin typeface="华文中宋" panose="02010600040101010101" pitchFamily="2" charset="-122"/>
                <a:ea typeface="+mn-ea"/>
              </a:rPr>
              <a:t>开好评估意见反馈会（</a:t>
            </a:r>
            <a:r>
              <a:rPr lang="zh-CN" altLang="en-US" sz="3200" b="1" kern="0" dirty="0" smtClean="0">
                <a:solidFill>
                  <a:srgbClr val="FF0000"/>
                </a:solidFill>
                <a:latin typeface="华文中宋" panose="02010600040101010101" pitchFamily="2" charset="-122"/>
                <a:ea typeface="+mn-ea"/>
              </a:rPr>
              <a:t>受欢迎的环节</a:t>
            </a:r>
            <a:r>
              <a:rPr lang="zh-CN" altLang="en-US" sz="3200" b="1" kern="0" dirty="0" smtClean="0">
                <a:latin typeface="华文中宋" panose="02010600040101010101" pitchFamily="2" charset="-122"/>
                <a:ea typeface="+mn-ea"/>
              </a:rPr>
              <a:t>）；</a:t>
            </a:r>
            <a:endParaRPr lang="en-US" altLang="zh-CN" sz="3200" b="1" kern="0" dirty="0" smtClean="0">
              <a:latin typeface="华文中宋" panose="02010600040101010101" pitchFamily="2" charset="-122"/>
              <a:ea typeface="+mn-ea"/>
            </a:endParaRPr>
          </a:p>
          <a:p>
            <a:pPr marL="535305" lvl="0" indent="457200" algn="l">
              <a:spcBef>
                <a:spcPts val="1200"/>
              </a:spcBef>
              <a:buFont typeface="Wingdings" panose="05000000000000000000" pitchFamily="2" charset="2"/>
              <a:buChar char="ü"/>
            </a:pPr>
            <a:r>
              <a:rPr lang="zh-CN" altLang="en-US" sz="2800" kern="0" dirty="0" smtClean="0">
                <a:latin typeface="华文中宋" panose="02010600040101010101" pitchFamily="2" charset="-122"/>
                <a:ea typeface="+mn-ea"/>
              </a:rPr>
              <a:t>整改是评估工作的出发点，也是落脚点。</a:t>
            </a:r>
            <a:endParaRPr lang="en-US" altLang="zh-CN" sz="2800" kern="0" dirty="0" smtClean="0">
              <a:latin typeface="华文中宋" panose="02010600040101010101" pitchFamily="2" charset="-122"/>
              <a:ea typeface="+mn-ea"/>
            </a:endParaRPr>
          </a:p>
          <a:p>
            <a:pPr marL="535305" lvl="0" indent="539750" algn="l">
              <a:lnSpc>
                <a:spcPct val="150000"/>
              </a:lnSpc>
              <a:spcBef>
                <a:spcPts val="0"/>
              </a:spcBef>
              <a:buFont typeface="Wingdings" panose="05000000000000000000" pitchFamily="2" charset="2"/>
              <a:buChar char="l"/>
            </a:pPr>
            <a:r>
              <a:rPr lang="zh-CN" altLang="en-US" sz="3200" b="1" kern="0" dirty="0" smtClean="0">
                <a:latin typeface="华文中宋" panose="02010600040101010101" pitchFamily="2" charset="-122"/>
                <a:ea typeface="+mn-ea"/>
              </a:rPr>
              <a:t>总结分析，制定整改计划；</a:t>
            </a:r>
            <a:endParaRPr lang="en-US" altLang="zh-CN" sz="3200" b="1" kern="0" dirty="0" smtClean="0">
              <a:latin typeface="华文中宋" panose="02010600040101010101" pitchFamily="2" charset="-122"/>
              <a:ea typeface="+mn-ea"/>
            </a:endParaRPr>
          </a:p>
          <a:p>
            <a:pPr marL="535305" indent="457200" algn="l">
              <a:spcBef>
                <a:spcPts val="1200"/>
              </a:spcBef>
              <a:buFont typeface="Wingdings" panose="05000000000000000000" pitchFamily="2" charset="2"/>
              <a:buChar char="ü"/>
            </a:pPr>
            <a:r>
              <a:rPr lang="zh-CN" altLang="en-US" sz="2800" kern="0" dirty="0" smtClean="0">
                <a:latin typeface="华文中宋" panose="02010600040101010101" pitchFamily="2" charset="-122"/>
                <a:ea typeface="+mn-ea"/>
              </a:rPr>
              <a:t>整改重点主要是完善内部质量保障体系；</a:t>
            </a:r>
            <a:endParaRPr lang="en-US" altLang="zh-CN" sz="2800" kern="0" dirty="0" smtClean="0">
              <a:latin typeface="华文中宋" panose="02010600040101010101" pitchFamily="2" charset="-122"/>
              <a:ea typeface="+mn-ea"/>
            </a:endParaRPr>
          </a:p>
          <a:p>
            <a:pPr marL="535305" indent="457200" algn="l">
              <a:spcBef>
                <a:spcPts val="1200"/>
              </a:spcBef>
              <a:buFont typeface="Wingdings" panose="05000000000000000000" pitchFamily="2" charset="2"/>
              <a:buChar char="ü"/>
            </a:pPr>
            <a:r>
              <a:rPr lang="zh-CN" altLang="en-US" sz="2800" kern="0" dirty="0" smtClean="0">
                <a:latin typeface="华文中宋" panose="02010600040101010101" pitchFamily="2" charset="-122"/>
                <a:ea typeface="+mn-ea"/>
              </a:rPr>
              <a:t>整改期为一年，一年内不能完成的任务，应列入学校或部门规划，分阶段完成。</a:t>
            </a:r>
            <a:endParaRPr lang="en-US" altLang="zh-CN" sz="2800" kern="0" dirty="0" smtClean="0">
              <a:latin typeface="华文中宋" panose="02010600040101010101" pitchFamily="2" charset="-122"/>
              <a:ea typeface="+mn-ea"/>
            </a:endParaRPr>
          </a:p>
          <a:p>
            <a:pPr marL="535305" indent="539750" algn="l">
              <a:lnSpc>
                <a:spcPct val="150000"/>
              </a:lnSpc>
              <a:spcBef>
                <a:spcPts val="0"/>
              </a:spcBef>
              <a:buFont typeface="Wingdings" panose="05000000000000000000" pitchFamily="2" charset="2"/>
              <a:buChar char="l"/>
            </a:pPr>
            <a:r>
              <a:rPr lang="zh-CN" altLang="en-US" sz="3200" b="1" kern="0" dirty="0" smtClean="0">
                <a:latin typeface="华文中宋" panose="02010600040101010101" pitchFamily="2" charset="-122"/>
                <a:ea typeface="+mn-ea"/>
              </a:rPr>
              <a:t>细化整改方案，分解整改任务；</a:t>
            </a:r>
            <a:endParaRPr lang="en-US" altLang="zh-CN" sz="3200" b="1" kern="0" dirty="0" smtClean="0">
              <a:latin typeface="华文中宋" panose="02010600040101010101" pitchFamily="2" charset="-122"/>
              <a:ea typeface="+mn-ea"/>
            </a:endParaRPr>
          </a:p>
          <a:p>
            <a:pPr marL="535305" indent="539750" algn="l">
              <a:lnSpc>
                <a:spcPct val="150000"/>
              </a:lnSpc>
              <a:spcBef>
                <a:spcPts val="0"/>
              </a:spcBef>
              <a:buFont typeface="Wingdings" panose="05000000000000000000" pitchFamily="2" charset="2"/>
              <a:buChar char="l"/>
            </a:pPr>
            <a:r>
              <a:rPr lang="zh-CN" altLang="en-US" sz="3200" b="1" kern="0" dirty="0" smtClean="0">
                <a:latin typeface="华文中宋" panose="02010600040101010101" pitchFamily="2" charset="-122"/>
                <a:ea typeface="+mn-ea"/>
              </a:rPr>
              <a:t>一年后提交整改报告，接受检查验收。</a:t>
            </a:r>
            <a:endParaRPr lang="en-US" altLang="zh-CN" sz="3200" b="1" kern="0" dirty="0" smtClean="0">
              <a:latin typeface="华文中宋" panose="02010600040101010101" pitchFamily="2" charset="-122"/>
              <a:ea typeface="+mn-ea"/>
            </a:endParaRPr>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（九）整改工作要求</a:t>
            </a:r>
            <a:endParaRPr lang="zh-CN" altLang="en-US" sz="4000" dirty="0" smtClean="0">
              <a:ea typeface="华文中宋" panose="02010600040101010101"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p:txBody>
          <a:bodyPr/>
          <a:lstStyle/>
          <a:p>
            <a:pPr>
              <a:defRPr/>
            </a:pPr>
            <a:fld id="{B983A380-1433-4641-BC3E-DB5449E92065}" type="slidenum">
              <a:rPr lang="zh-CN" altLang="en-US"/>
            </a:fld>
            <a:endParaRPr lang="zh-CN" altLang="en-US"/>
          </a:p>
        </p:txBody>
      </p:sp>
      <p:sp>
        <p:nvSpPr>
          <p:cNvPr id="7" name="Rectangle 7"/>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          总    结</a:t>
            </a:r>
            <a:endParaRPr lang="zh-CN" altLang="en-US" sz="4000" dirty="0" smtClean="0">
              <a:ea typeface="华文中宋" panose="02010600040101010101" pitchFamily="2" charset="-122"/>
            </a:endParaRPr>
          </a:p>
        </p:txBody>
      </p:sp>
      <p:sp>
        <p:nvSpPr>
          <p:cNvPr id="5" name="Rectangle 3"/>
          <p:cNvSpPr>
            <a:spLocks noChangeArrowheads="1"/>
          </p:cNvSpPr>
          <p:nvPr/>
        </p:nvSpPr>
        <p:spPr bwMode="auto">
          <a:xfrm>
            <a:off x="408484" y="1226840"/>
            <a:ext cx="8569325" cy="3816424"/>
          </a:xfrm>
          <a:prstGeom prst="rect">
            <a:avLst/>
          </a:prstGeom>
          <a:noFill/>
          <a:ln w="12700" cap="sq">
            <a:noFill/>
            <a:miter lim="800000"/>
            <a:headEnd type="none" w="sm" len="sm"/>
            <a:tailEnd type="none" w="sm" len="sm"/>
          </a:ln>
        </p:spPr>
        <p:txBody>
          <a:bodyPr/>
          <a:lstStyle/>
          <a:p>
            <a:pPr marL="514350" indent="-514350" algn="l">
              <a:lnSpc>
                <a:spcPct val="150000"/>
              </a:lnSpc>
              <a:buNone/>
              <a:defRPr/>
            </a:pPr>
            <a:r>
              <a:rPr lang="zh-CN" altLang="en-US" sz="28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两个把握：</a:t>
            </a:r>
            <a:r>
              <a:rPr lang="zh-CN" altLang="en-US" sz="2800" b="1" dirty="0" smtClean="0">
                <a:latin typeface="仿宋_GB2312" panose="02010609030101010101" pitchFamily="49" charset="-122"/>
                <a:ea typeface="仿宋_GB2312" panose="02010609030101010101" pitchFamily="49" charset="-122"/>
              </a:rPr>
              <a:t>素颜迎评，闻过则喜</a:t>
            </a:r>
            <a:endParaRPr lang="en-US" altLang="zh-CN" sz="2800" b="1" dirty="0" smtClean="0">
              <a:latin typeface="仿宋_GB2312" panose="02010609030101010101" pitchFamily="49" charset="-122"/>
              <a:ea typeface="仿宋_GB2312" panose="02010609030101010101" pitchFamily="49" charset="-122"/>
            </a:endParaRPr>
          </a:p>
          <a:p>
            <a:pPr marL="514350" indent="-514350" algn="l">
              <a:buNone/>
              <a:defRPr/>
            </a:pPr>
            <a:r>
              <a:rPr lang="en-US" altLang="zh-CN" sz="28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a:t>
            </a:r>
            <a:r>
              <a:rPr lang="zh-CN" altLang="en-US" sz="28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 常态评估，即查即改</a:t>
            </a:r>
            <a:endParaRPr lang="en-US" altLang="zh-CN" sz="2800" b="1" dirty="0" smtClean="0">
              <a:latin typeface="仿宋_GB2312" panose="02010609030101010101" pitchFamily="49" charset="-122"/>
              <a:ea typeface="仿宋_GB2312" panose="02010609030101010101" pitchFamily="49" charset="-122"/>
            </a:endParaRPr>
          </a:p>
          <a:p>
            <a:pPr marL="514350" indent="-514350" algn="l">
              <a:lnSpc>
                <a:spcPct val="150000"/>
              </a:lnSpc>
              <a:spcBef>
                <a:spcPts val="600"/>
              </a:spcBef>
              <a:buNone/>
              <a:defRPr/>
            </a:pPr>
            <a:r>
              <a:rPr kumimoji="0" lang="zh-CN" altLang="en-US" sz="28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三个阶段：</a:t>
            </a:r>
            <a:r>
              <a:rPr lang="zh-CN" altLang="en-US" sz="2800" b="1" dirty="0" smtClean="0">
                <a:latin typeface="仿宋_GB2312" panose="02010609030101010101" pitchFamily="49" charset="-122"/>
                <a:ea typeface="仿宋_GB2312" panose="02010609030101010101" pitchFamily="49" charset="-122"/>
              </a:rPr>
              <a:t>专家进校前、进校中、离校后</a:t>
            </a:r>
            <a:endParaRPr lang="en-US" altLang="zh-CN" sz="2800" b="1" dirty="0" smtClean="0">
              <a:latin typeface="仿宋_GB2312" panose="02010609030101010101" pitchFamily="49" charset="-122"/>
              <a:ea typeface="仿宋_GB2312" panose="02010609030101010101" pitchFamily="49" charset="-122"/>
            </a:endParaRPr>
          </a:p>
          <a:p>
            <a:pPr marL="514350" indent="-514350" algn="l">
              <a:lnSpc>
                <a:spcPct val="150000"/>
              </a:lnSpc>
              <a:buNone/>
              <a:defRPr/>
            </a:pPr>
            <a:r>
              <a:rPr lang="zh-CN" altLang="en-US" sz="2800" b="1" dirty="0" smtClean="0">
                <a:effectLst>
                  <a:outerShdw blurRad="38100" dist="38100" dir="2700000" algn="tl">
                    <a:srgbClr val="000000">
                      <a:alpha val="43137"/>
                    </a:srgbClr>
                  </a:outerShdw>
                </a:effectLst>
                <a:latin typeface="仿宋_GB2312" panose="02010609030101010101" pitchFamily="49" charset="-122"/>
                <a:ea typeface="仿宋_GB2312" panose="02010609030101010101" pitchFamily="49" charset="-122"/>
              </a:rPr>
              <a:t>四个基础：</a:t>
            </a:r>
            <a:r>
              <a:rPr lang="zh-CN" altLang="en-US" sz="2800" b="1" dirty="0" smtClean="0">
                <a:latin typeface="仿宋_GB2312" panose="02010609030101010101" pitchFamily="49" charset="-122"/>
                <a:ea typeface="仿宋_GB2312" panose="02010609030101010101" pitchFamily="49" charset="-122"/>
              </a:rPr>
              <a:t>评估方案、状态数据、自评自建、</a:t>
            </a:r>
            <a:endParaRPr lang="en-US" altLang="zh-CN" sz="2800" b="1" dirty="0" smtClean="0">
              <a:latin typeface="仿宋_GB2312" panose="02010609030101010101" pitchFamily="49" charset="-122"/>
              <a:ea typeface="仿宋_GB2312" panose="02010609030101010101" pitchFamily="49" charset="-122"/>
            </a:endParaRPr>
          </a:p>
          <a:p>
            <a:pPr marL="514350" indent="-514350" algn="l">
              <a:lnSpc>
                <a:spcPct val="150000"/>
              </a:lnSpc>
              <a:buNone/>
              <a:defRPr/>
            </a:pPr>
            <a:r>
              <a:rPr lang="en-US" altLang="zh-CN" sz="2800" b="1" dirty="0" smtClean="0">
                <a:latin typeface="仿宋_GB2312" panose="02010609030101010101" pitchFamily="49" charset="-122"/>
                <a:ea typeface="仿宋_GB2312" panose="02010609030101010101" pitchFamily="49" charset="-122"/>
              </a:rPr>
              <a:t>          </a:t>
            </a:r>
            <a:r>
              <a:rPr lang="zh-CN" altLang="en-US" sz="2800" b="1" dirty="0" smtClean="0">
                <a:latin typeface="仿宋_GB2312" panose="02010609030101010101" pitchFamily="49" charset="-122"/>
                <a:ea typeface="仿宋_GB2312" panose="02010609030101010101" pitchFamily="49" charset="-122"/>
              </a:rPr>
              <a:t>自评报告</a:t>
            </a:r>
            <a:endParaRPr lang="en-US" altLang="zh-CN" sz="2800" b="1" dirty="0" smtClean="0">
              <a:latin typeface="仿宋_GB2312" panose="02010609030101010101" pitchFamily="49" charset="-122"/>
              <a:ea typeface="仿宋_GB2312" panose="02010609030101010101" pitchFamily="49" charset="-122"/>
            </a:endParaRPr>
          </a:p>
          <a:p>
            <a:pPr marL="514350" indent="-514350" algn="l">
              <a:lnSpc>
                <a:spcPct val="150000"/>
              </a:lnSpc>
              <a:buNone/>
              <a:defRPr/>
            </a:pPr>
            <a:r>
              <a:rPr kumimoji="0" lang="zh-CN" altLang="en-US" sz="2800" b="1" dirty="0" smtClean="0">
                <a:latin typeface="仿宋_GB2312" panose="02010609030101010101" pitchFamily="49" charset="-122"/>
                <a:ea typeface="仿宋_GB2312" panose="02010609030101010101" pitchFamily="49" charset="-122"/>
              </a:rPr>
              <a:t>四种心理：不关心、紧张、期待、反思</a:t>
            </a:r>
            <a:endParaRPr kumimoji="0" lang="en-US" altLang="zh-CN" sz="2800" b="1" dirty="0" smtClean="0">
              <a:latin typeface="仿宋_GB2312" panose="02010609030101010101" pitchFamily="49" charset="-122"/>
              <a:ea typeface="仿宋_GB2312" panose="02010609030101010101" pitchFamily="49" charset="-122"/>
            </a:endParaRPr>
          </a:p>
          <a:p>
            <a:pPr indent="-457200" algn="l">
              <a:lnSpc>
                <a:spcPct val="150000"/>
              </a:lnSpc>
              <a:spcBef>
                <a:spcPts val="1800"/>
              </a:spcBef>
              <a:buNone/>
              <a:defRPr/>
            </a:pPr>
            <a:r>
              <a:rPr kumimoji="0" lang="zh-CN" altLang="en-US" sz="2800" b="1" dirty="0" smtClean="0">
                <a:latin typeface="仿宋_GB2312" panose="02010609030101010101" pitchFamily="49" charset="-122"/>
                <a:ea typeface="仿宋_GB2312" panose="02010609030101010101" pitchFamily="49" charset="-122"/>
              </a:rPr>
              <a:t>   </a:t>
            </a:r>
            <a:r>
              <a:rPr lang="zh-CN" altLang="en-US" sz="28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rPr>
              <a:t>祝学校人才培养工作再上新台阶！</a:t>
            </a:r>
            <a:endParaRPr lang="en-US" altLang="zh-CN" sz="2800" b="1" dirty="0" smtClean="0">
              <a:solidFill>
                <a:srgbClr val="C00000"/>
              </a:solidFill>
              <a:effectLst>
                <a:outerShdw blurRad="38100" dist="38100" dir="2700000" algn="tl">
                  <a:srgbClr val="C0C0C0"/>
                </a:outerShdw>
              </a:effectLst>
              <a:latin typeface="Antique Olive Compact" panose="02010600030101010101" pitchFamily="34" charset="0"/>
              <a:ea typeface="华文中宋" panose="02010600040101010101" pitchFamily="2" charset="-122"/>
            </a:endParaRPr>
          </a:p>
          <a:p>
            <a:pPr marL="914400" lvl="1" indent="-514350" algn="l" eaLnBrk="0" hangingPunct="0">
              <a:lnSpc>
                <a:spcPct val="150000"/>
              </a:lnSpc>
              <a:spcBef>
                <a:spcPts val="600"/>
              </a:spcBef>
              <a:buClr>
                <a:srgbClr val="FFFFFF"/>
              </a:buClr>
              <a:buSzPct val="80000"/>
              <a:defRPr/>
            </a:pPr>
            <a:endParaRPr kumimoji="0" lang="zh-CN" altLang="en-US" sz="2800" b="1" dirty="0" smtClean="0">
              <a:latin typeface="仿宋_GB2312" panose="02010609030101010101" pitchFamily="49" charset="-122"/>
              <a:ea typeface="仿宋_GB2312" panose="02010609030101010101" pitchFamily="49" charset="-122"/>
            </a:endParaRPr>
          </a:p>
          <a:p>
            <a:pPr marL="514350" indent="-514350" algn="l">
              <a:buNone/>
              <a:defRPr/>
            </a:pPr>
            <a:endParaRPr kumimoji="0" lang="en-US" altLang="zh-CN" sz="2800" b="1" dirty="0" smtClean="0">
              <a:latin typeface="仿宋_GB2312" panose="02010609030101010101" pitchFamily="49" charset="-122"/>
              <a:ea typeface="仿宋_GB2312" panose="02010609030101010101" pitchFamily="49"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5"/>
          <p:cNvSpPr>
            <a:spLocks noGrp="1"/>
          </p:cNvSpPr>
          <p:nvPr>
            <p:ph type="sldNum" sz="quarter" idx="12"/>
          </p:nvPr>
        </p:nvSpPr>
        <p:spPr/>
        <p:txBody>
          <a:bodyPr/>
          <a:lstStyle/>
          <a:p>
            <a:pPr>
              <a:defRPr/>
            </a:pPr>
            <a:fld id="{A7BFA036-51AD-4787-AC00-1D144606BE87}" type="slidenum">
              <a:rPr lang="zh-CN" altLang="en-US"/>
            </a:fld>
            <a:endParaRPr lang="zh-CN" altLang="en-US"/>
          </a:p>
        </p:txBody>
      </p:sp>
      <p:sp>
        <p:nvSpPr>
          <p:cNvPr id="56323" name="Rectangle 3"/>
          <p:cNvSpPr>
            <a:spLocks noGrp="1"/>
          </p:cNvSpPr>
          <p:nvPr>
            <p:ph type="body" idx="1"/>
          </p:nvPr>
        </p:nvSpPr>
        <p:spPr/>
        <p:txBody>
          <a:bodyPr/>
          <a:lstStyle/>
          <a:p>
            <a:pPr marL="0" indent="0" algn="ctr" eaLnBrk="1" hangingPunct="1">
              <a:lnSpc>
                <a:spcPct val="110000"/>
              </a:lnSpc>
              <a:spcBef>
                <a:spcPts val="1500"/>
              </a:spcBef>
              <a:buNone/>
            </a:pPr>
            <a:r>
              <a:rPr lang="zh-CN" altLang="en-US" sz="7200" dirty="0" smtClean="0">
                <a:ea typeface="隶书" panose="02010509060101010101" pitchFamily="49" charset="-122"/>
              </a:rPr>
              <a:t>  敬请指正！</a:t>
            </a:r>
            <a:endParaRPr lang="zh-CN" altLang="en-US" sz="7200" b="1" dirty="0" smtClean="0"/>
          </a:p>
          <a:p>
            <a:pPr marL="0" indent="0" algn="ctr" eaLnBrk="1" hangingPunct="1">
              <a:lnSpc>
                <a:spcPct val="110000"/>
              </a:lnSpc>
              <a:buFont typeface="Arial" panose="020B0604020202020204" pitchFamily="34" charset="0"/>
              <a:buNone/>
            </a:pPr>
            <a:endParaRPr lang="en-US" altLang="zh-CN" sz="4400" b="1" dirty="0" smtClean="0"/>
          </a:p>
          <a:p>
            <a:pPr marL="0" indent="0" algn="ctr" eaLnBrk="1" hangingPunct="1">
              <a:lnSpc>
                <a:spcPct val="110000"/>
              </a:lnSpc>
              <a:buFont typeface="Arial" panose="020B0604020202020204" pitchFamily="34" charset="0"/>
              <a:buNone/>
            </a:pPr>
            <a:endParaRPr lang="zh-CN" altLang="en-US" sz="4400" b="1" dirty="0" smtClean="0"/>
          </a:p>
        </p:txBody>
      </p:sp>
      <p:graphicFrame>
        <p:nvGraphicFramePr>
          <p:cNvPr id="1026" name="Object 2"/>
          <p:cNvGraphicFramePr>
            <a:graphicFrameLocks noChangeAspect="1"/>
          </p:cNvGraphicFramePr>
          <p:nvPr/>
        </p:nvGraphicFramePr>
        <p:xfrm>
          <a:off x="3350742" y="2904870"/>
          <a:ext cx="1963738" cy="1069975"/>
        </p:xfrm>
        <a:graphic>
          <a:graphicData uri="http://schemas.openxmlformats.org/presentationml/2006/ole">
            <mc:AlternateContent xmlns:mc="http://schemas.openxmlformats.org/markup-compatibility/2006">
              <mc:Choice xmlns:v="urn:schemas-microsoft-com:vml" Requires="v">
                <p:oleObj spid="_x0000_s1035" name="Image" r:id="rId1" imgW="2070100" imgH="1079500" progId="">
                  <p:embed/>
                </p:oleObj>
              </mc:Choice>
              <mc:Fallback>
                <p:oleObj name="Image" r:id="rId1" imgW="2070100" imgH="1079500" progId="">
                  <p:embed/>
                  <p:pic>
                    <p:nvPicPr>
                      <p:cNvPr id="0"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0742" y="2904870"/>
                        <a:ext cx="1963738" cy="1069975"/>
                      </a:xfrm>
                      <a:prstGeom prst="rect">
                        <a:avLst/>
                      </a:prstGeom>
                      <a:noFill/>
                      <a:ln>
                        <a:noFill/>
                      </a:ln>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rgbClr val="0000FF"/>
                            </a:solidFill>
                            <a:miter lim="800000"/>
                            <a:headEnd/>
                            <a:tailEnd/>
                          </a14:hiddenLine>
                        </a:ext>
                      </a:extLst>
                    </p:spPr>
                  </p:pic>
                </p:oleObj>
              </mc:Fallback>
            </mc:AlternateContent>
          </a:graphicData>
        </a:graphic>
      </p:graphicFrame>
      <p:sp>
        <p:nvSpPr>
          <p:cNvPr id="5" name="Rectangle 5"/>
          <p:cNvSpPr txBox="1">
            <a:spLocks noChangeArrowheads="1"/>
          </p:cNvSpPr>
          <p:nvPr/>
        </p:nvSpPr>
        <p:spPr bwMode="auto">
          <a:xfrm>
            <a:off x="971550" y="4386818"/>
            <a:ext cx="7334250" cy="1752600"/>
          </a:xfrm>
          <a:prstGeom prst="rect">
            <a:avLst/>
          </a:prstGeom>
          <a:noFill/>
          <a:ln w="9525">
            <a:noFill/>
            <a:miter lim="800000"/>
          </a:ln>
        </p:spPr>
        <p:txBody>
          <a:bodyPr vert="horz" wrap="square" lIns="91440" tIns="45720" rIns="91440" bIns="45720" numCol="1" anchor="t" anchorCtr="0" compatLnSpc="1"/>
          <a:lstStyle/>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zh-CN" altLang="en-US" sz="3600" b="1" i="0" u="none" strike="noStrike" kern="1200" cap="none" spc="0" normalizeH="0" baseline="0" noProof="0" dirty="0" smtClean="0">
                <a:ln>
                  <a:noFill/>
                </a:ln>
                <a:solidFill>
                  <a:schemeClr val="tx1"/>
                </a:solidFill>
                <a:effectLst/>
                <a:uLnTx/>
                <a:uFillTx/>
                <a:latin typeface="+mn-lt"/>
                <a:ea typeface="隶书" panose="02010509060101010101" pitchFamily="49" charset="-122"/>
                <a:cs typeface="+mn-cs"/>
              </a:rPr>
              <a:t>李志宏</a:t>
            </a:r>
            <a:endParaRPr kumimoji="0" lang="zh-CN" altLang="en-US" sz="3600" b="1" i="0" u="none" strike="noStrike" kern="1200" cap="none" spc="0" normalizeH="0" baseline="0" noProof="0" dirty="0" smtClean="0">
              <a:ln>
                <a:noFill/>
              </a:ln>
              <a:solidFill>
                <a:schemeClr val="tx1"/>
              </a:solidFill>
              <a:effectLst/>
              <a:uLnTx/>
              <a:uFillTx/>
              <a:latin typeface="+mn-lt"/>
              <a:ea typeface="隶书" panose="02010509060101010101" pitchFamily="49" charset="-122"/>
              <a:cs typeface="+mn-cs"/>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Tel</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010-56973011</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13910437997</a:t>
            </a:r>
            <a:endParaRPr kumimoji="0" lang="en-US" altLang="zh-CN" sz="2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E-mail</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lizhh@moe.edu.cn</a:t>
            </a:r>
            <a:endParaRPr kumimoji="0" lang="zh-CN" altLang="en-US" sz="2800" b="1"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10"/>
          </p:nvPr>
        </p:nvSpPr>
        <p:spPr>
          <a:noFill/>
        </p:spPr>
        <p:txBody>
          <a:bodyPr/>
          <a:lstStyle/>
          <a:p>
            <a:fld id="{019911F2-74E5-42DF-AA4C-F403168B9FBD}" type="slidenum">
              <a:rPr lang="en-US" altLang="zh-CN" smtClean="0"/>
            </a:fld>
            <a:endParaRPr lang="en-US" altLang="zh-CN" smtClean="0"/>
          </a:p>
        </p:txBody>
      </p:sp>
      <p:cxnSp>
        <p:nvCxnSpPr>
          <p:cNvPr id="4" name="直接连接符 3"/>
          <p:cNvCxnSpPr/>
          <p:nvPr/>
        </p:nvCxnSpPr>
        <p:spPr bwMode="auto">
          <a:xfrm>
            <a:off x="0" y="764704"/>
            <a:ext cx="9144000" cy="0"/>
          </a:xfrm>
          <a:prstGeom prst="line">
            <a:avLst/>
          </a:prstGeom>
          <a:ln w="38100" cap="sq" cmpd="dbl">
            <a:solidFill>
              <a:schemeClr val="bg1">
                <a:lumMod val="20000"/>
                <a:lumOff val="80000"/>
              </a:schemeClr>
            </a:solidFill>
            <a:prstDash val="solid"/>
            <a:round/>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（一）背景</a:t>
            </a:r>
            <a:endParaRPr lang="zh-CN" altLang="en-US" sz="4800" dirty="0" smtClean="0">
              <a:ea typeface="华文中宋" panose="02010600040101010101" pitchFamily="2" charset="-122"/>
            </a:endParaRPr>
          </a:p>
        </p:txBody>
      </p:sp>
      <p:sp>
        <p:nvSpPr>
          <p:cNvPr id="6" name="Rectangle 3"/>
          <p:cNvSpPr txBox="1">
            <a:spLocks noChangeArrowheads="1"/>
          </p:cNvSpPr>
          <p:nvPr/>
        </p:nvSpPr>
        <p:spPr bwMode="auto">
          <a:xfrm>
            <a:off x="377190" y="1208784"/>
            <a:ext cx="8393825" cy="5066286"/>
          </a:xfrm>
          <a:prstGeom prst="rect">
            <a:avLst/>
          </a:prstGeom>
          <a:noFill/>
          <a:ln w="9525">
            <a:noFill/>
            <a:miter lim="800000"/>
          </a:ln>
        </p:spPr>
        <p:txBody>
          <a:bodyPr vert="horz" wrap="square" lIns="91440" tIns="45720" rIns="91440" bIns="45720" numCol="1" anchor="t" anchorCtr="0" compatLnSpc="1"/>
          <a:lstStyle/>
          <a:p>
            <a:pPr indent="514350" algn="l" eaLnBrk="0" hangingPunct="0">
              <a:lnSpc>
                <a:spcPct val="130000"/>
              </a:lnSpc>
              <a:spcBef>
                <a:spcPts val="600"/>
              </a:spcBef>
              <a:defRPr/>
            </a:pPr>
            <a:r>
              <a:rPr lang="zh-CN" altLang="en-US" sz="2400" kern="0" dirty="0" smtClean="0">
                <a:latin typeface="华文中宋" panose="02010600040101010101" pitchFamily="2" charset="-122"/>
                <a:ea typeface="华文中宋" panose="02010600040101010101" pitchFamily="2" charset="-122"/>
              </a:rPr>
              <a:t>新标准</a:t>
            </a:r>
            <a:r>
              <a:rPr lang="en-US" altLang="zh-CN" sz="2400" kern="0" dirty="0" smtClean="0">
                <a:latin typeface="华文中宋" panose="02010600040101010101" pitchFamily="2" charset="-122"/>
                <a:ea typeface="华文中宋" panose="02010600040101010101" pitchFamily="2" charset="-122"/>
              </a:rPr>
              <a:t>——</a:t>
            </a:r>
            <a:r>
              <a:rPr lang="zh-CN" altLang="en-US" sz="2400" kern="0" dirty="0" smtClean="0">
                <a:latin typeface="仿宋" panose="02010609060101010101" pitchFamily="49" charset="-122"/>
                <a:ea typeface="仿宋" panose="02010609060101010101" pitchFamily="49" charset="-122"/>
              </a:rPr>
              <a:t>强调基于人才培养质量为标准的“</a:t>
            </a:r>
            <a:r>
              <a:rPr lang="zh-CN" altLang="en-US" sz="2400" b="1" kern="0" dirty="0" smtClean="0">
                <a:solidFill>
                  <a:srgbClr val="C00000"/>
                </a:solidFill>
                <a:latin typeface="仿宋" panose="02010609060101010101" pitchFamily="49" charset="-122"/>
                <a:ea typeface="仿宋" panose="02010609060101010101" pitchFamily="49" charset="-122"/>
              </a:rPr>
              <a:t>五个度</a:t>
            </a:r>
            <a:r>
              <a:rPr lang="zh-CN" altLang="en-US" sz="2400" kern="0" dirty="0" smtClean="0">
                <a:latin typeface="仿宋" panose="02010609060101010101" pitchFamily="49" charset="-122"/>
                <a:ea typeface="仿宋" panose="02010609060101010101" pitchFamily="49" charset="-122"/>
              </a:rPr>
              <a:t>”。</a:t>
            </a:r>
            <a:endParaRPr lang="en-US" altLang="zh-CN" sz="2400" kern="0" dirty="0" smtClean="0">
              <a:latin typeface="仿宋" panose="02010609060101010101" pitchFamily="49" charset="-122"/>
              <a:ea typeface="仿宋" panose="02010609060101010101" pitchFamily="49" charset="-122"/>
            </a:endParaRPr>
          </a:p>
          <a:p>
            <a:pPr indent="514350" algn="l" eaLnBrk="0" hangingPunct="0">
              <a:lnSpc>
                <a:spcPct val="130000"/>
              </a:lnSpc>
              <a:spcBef>
                <a:spcPts val="600"/>
              </a:spcBef>
              <a:defRPr/>
            </a:pPr>
            <a:r>
              <a:rPr lang="zh-CN" altLang="en-US" sz="2400" kern="0" dirty="0" smtClean="0">
                <a:latin typeface="仿宋" panose="02010609060101010101" pitchFamily="49" charset="-122"/>
                <a:ea typeface="仿宋" panose="02010609060101010101" pitchFamily="49" charset="-122"/>
              </a:rPr>
              <a:t>学校人才培养效果与培养目标的</a:t>
            </a:r>
            <a:r>
              <a:rPr lang="zh-CN" altLang="en-US" sz="2400" b="1" kern="0" dirty="0" smtClean="0">
                <a:solidFill>
                  <a:srgbClr val="C00000"/>
                </a:solidFill>
                <a:latin typeface="仿宋" panose="02010609060101010101" pitchFamily="49" charset="-122"/>
                <a:ea typeface="仿宋" panose="02010609060101010101" pitchFamily="49" charset="-122"/>
              </a:rPr>
              <a:t>达成度</a:t>
            </a:r>
            <a:r>
              <a:rPr lang="zh-CN" altLang="en-US" sz="2400" kern="0" dirty="0" smtClean="0">
                <a:latin typeface="仿宋" panose="02010609060101010101" pitchFamily="49" charset="-122"/>
                <a:ea typeface="仿宋" panose="02010609060101010101" pitchFamily="49" charset="-122"/>
              </a:rPr>
              <a:t>；</a:t>
            </a:r>
            <a:endParaRPr lang="en-US" altLang="zh-CN" sz="2400" kern="0" dirty="0" smtClean="0">
              <a:latin typeface="仿宋" panose="02010609060101010101" pitchFamily="49" charset="-122"/>
              <a:ea typeface="仿宋" panose="02010609060101010101" pitchFamily="49" charset="-122"/>
            </a:endParaRPr>
          </a:p>
          <a:p>
            <a:pPr indent="514350" algn="l" eaLnBrk="0" hangingPunct="0">
              <a:lnSpc>
                <a:spcPct val="130000"/>
              </a:lnSpc>
              <a:spcBef>
                <a:spcPts val="600"/>
              </a:spcBef>
              <a:defRPr/>
            </a:pPr>
            <a:r>
              <a:rPr lang="zh-CN" altLang="en-US" sz="2400" kern="0" dirty="0" smtClean="0">
                <a:latin typeface="仿宋" panose="02010609060101010101" pitchFamily="49" charset="-122"/>
                <a:ea typeface="仿宋" panose="02010609060101010101" pitchFamily="49" charset="-122"/>
              </a:rPr>
              <a:t>学校办学定位和人才培养目标与社会发展需求的</a:t>
            </a:r>
            <a:r>
              <a:rPr lang="zh-CN" altLang="en-US" sz="2400" b="1" kern="0" dirty="0" smtClean="0">
                <a:solidFill>
                  <a:srgbClr val="C00000"/>
                </a:solidFill>
                <a:latin typeface="仿宋" panose="02010609060101010101" pitchFamily="49" charset="-122"/>
                <a:ea typeface="仿宋" panose="02010609060101010101" pitchFamily="49" charset="-122"/>
              </a:rPr>
              <a:t>适应度</a:t>
            </a:r>
            <a:r>
              <a:rPr lang="zh-CN" altLang="en-US" sz="2400" kern="0" dirty="0" smtClean="0">
                <a:latin typeface="仿宋" panose="02010609060101010101" pitchFamily="49" charset="-122"/>
                <a:ea typeface="仿宋" panose="02010609060101010101" pitchFamily="49" charset="-122"/>
              </a:rPr>
              <a:t>；</a:t>
            </a:r>
            <a:endParaRPr lang="en-US" altLang="zh-CN" sz="2400" kern="0" dirty="0" smtClean="0">
              <a:latin typeface="仿宋" panose="02010609060101010101" pitchFamily="49" charset="-122"/>
              <a:ea typeface="仿宋" panose="02010609060101010101" pitchFamily="49" charset="-122"/>
            </a:endParaRPr>
          </a:p>
          <a:p>
            <a:pPr indent="514350" algn="l" eaLnBrk="0" hangingPunct="0">
              <a:lnSpc>
                <a:spcPct val="130000"/>
              </a:lnSpc>
              <a:spcBef>
                <a:spcPts val="600"/>
              </a:spcBef>
              <a:defRPr/>
            </a:pPr>
            <a:r>
              <a:rPr lang="zh-CN" altLang="en-US" sz="2400" kern="0" dirty="0" smtClean="0">
                <a:latin typeface="仿宋" panose="02010609060101010101" pitchFamily="49" charset="-122"/>
                <a:ea typeface="仿宋" panose="02010609060101010101" pitchFamily="49" charset="-122"/>
              </a:rPr>
              <a:t>教师队伍和办学资源条件的</a:t>
            </a:r>
            <a:r>
              <a:rPr lang="zh-CN" altLang="en-US" sz="2400" b="1" kern="0" dirty="0" smtClean="0">
                <a:solidFill>
                  <a:srgbClr val="C00000"/>
                </a:solidFill>
                <a:latin typeface="仿宋" panose="02010609060101010101" pitchFamily="49" charset="-122"/>
                <a:ea typeface="仿宋" panose="02010609060101010101" pitchFamily="49" charset="-122"/>
              </a:rPr>
              <a:t>保障度</a:t>
            </a:r>
            <a:r>
              <a:rPr lang="zh-CN" altLang="en-US" sz="2400" kern="0" dirty="0" smtClean="0">
                <a:latin typeface="仿宋" panose="02010609060101010101" pitchFamily="49" charset="-122"/>
                <a:ea typeface="仿宋" panose="02010609060101010101" pitchFamily="49" charset="-122"/>
              </a:rPr>
              <a:t>；</a:t>
            </a:r>
            <a:endParaRPr lang="en-US" altLang="zh-CN" sz="2400" kern="0" dirty="0" smtClean="0">
              <a:latin typeface="仿宋" panose="02010609060101010101" pitchFamily="49" charset="-122"/>
              <a:ea typeface="仿宋" panose="02010609060101010101" pitchFamily="49" charset="-122"/>
            </a:endParaRPr>
          </a:p>
          <a:p>
            <a:pPr indent="514350" algn="l" eaLnBrk="0" hangingPunct="0">
              <a:lnSpc>
                <a:spcPct val="130000"/>
              </a:lnSpc>
              <a:spcBef>
                <a:spcPts val="600"/>
              </a:spcBef>
              <a:defRPr/>
            </a:pPr>
            <a:r>
              <a:rPr lang="zh-CN" altLang="en-US" sz="2400" kern="0" dirty="0" smtClean="0">
                <a:latin typeface="仿宋" panose="02010609060101010101" pitchFamily="49" charset="-122"/>
                <a:ea typeface="仿宋" panose="02010609060101010101" pitchFamily="49" charset="-122"/>
              </a:rPr>
              <a:t>教学和质量保障体系运行的</a:t>
            </a:r>
            <a:r>
              <a:rPr lang="zh-CN" altLang="en-US" sz="2400" b="1" kern="0" dirty="0" smtClean="0">
                <a:solidFill>
                  <a:srgbClr val="C00000"/>
                </a:solidFill>
                <a:latin typeface="仿宋" panose="02010609060101010101" pitchFamily="49" charset="-122"/>
                <a:ea typeface="仿宋" panose="02010609060101010101" pitchFamily="49" charset="-122"/>
              </a:rPr>
              <a:t>有效度</a:t>
            </a:r>
            <a:r>
              <a:rPr lang="zh-CN" altLang="en-US" sz="2400" kern="0" dirty="0" smtClean="0">
                <a:latin typeface="仿宋" panose="02010609060101010101" pitchFamily="49" charset="-122"/>
                <a:ea typeface="仿宋" panose="02010609060101010101" pitchFamily="49" charset="-122"/>
              </a:rPr>
              <a:t>；</a:t>
            </a:r>
            <a:endParaRPr lang="en-US" altLang="zh-CN" sz="2400" kern="0" dirty="0" smtClean="0">
              <a:latin typeface="仿宋" panose="02010609060101010101" pitchFamily="49" charset="-122"/>
              <a:ea typeface="仿宋" panose="02010609060101010101" pitchFamily="49" charset="-122"/>
            </a:endParaRPr>
          </a:p>
          <a:p>
            <a:pPr indent="514350" algn="l" eaLnBrk="0" hangingPunct="0">
              <a:lnSpc>
                <a:spcPct val="130000"/>
              </a:lnSpc>
              <a:spcBef>
                <a:spcPts val="600"/>
              </a:spcBef>
              <a:defRPr/>
            </a:pPr>
            <a:r>
              <a:rPr lang="zh-CN" altLang="en-US" sz="2400" kern="0" dirty="0" smtClean="0">
                <a:latin typeface="仿宋" panose="02010609060101010101" pitchFamily="49" charset="-122"/>
                <a:ea typeface="仿宋" panose="02010609060101010101" pitchFamily="49" charset="-122"/>
              </a:rPr>
              <a:t>学生和社会用人单位的</a:t>
            </a:r>
            <a:r>
              <a:rPr lang="zh-CN" altLang="en-US" sz="2400" b="1" kern="0" dirty="0" smtClean="0">
                <a:solidFill>
                  <a:srgbClr val="C00000"/>
                </a:solidFill>
                <a:latin typeface="仿宋" panose="02010609060101010101" pitchFamily="49" charset="-122"/>
                <a:ea typeface="仿宋" panose="02010609060101010101" pitchFamily="49" charset="-122"/>
              </a:rPr>
              <a:t>满意度</a:t>
            </a:r>
            <a:r>
              <a:rPr lang="zh-CN" altLang="en-US" sz="2400" kern="0" dirty="0" smtClean="0">
                <a:latin typeface="仿宋" panose="02010609060101010101" pitchFamily="49" charset="-122"/>
                <a:ea typeface="仿宋" panose="02010609060101010101" pitchFamily="49" charset="-122"/>
              </a:rPr>
              <a:t>。</a:t>
            </a:r>
            <a:endParaRPr lang="en-US" altLang="zh-CN" sz="2400" kern="0" dirty="0" smtClean="0">
              <a:latin typeface="仿宋" panose="02010609060101010101" pitchFamily="49" charset="-122"/>
              <a:ea typeface="仿宋" panose="02010609060101010101" pitchFamily="49" charset="-122"/>
            </a:endParaRPr>
          </a:p>
          <a:p>
            <a:pPr indent="514350" algn="l" eaLnBrk="0" hangingPunct="0">
              <a:lnSpc>
                <a:spcPct val="130000"/>
              </a:lnSpc>
              <a:spcBef>
                <a:spcPts val="600"/>
              </a:spcBef>
              <a:defRPr/>
            </a:pPr>
            <a:r>
              <a:rPr lang="zh-CN" altLang="en-US" sz="2400" kern="0" dirty="0" smtClean="0">
                <a:latin typeface="仿宋" panose="02010609060101010101" pitchFamily="49" charset="-122"/>
                <a:ea typeface="仿宋" panose="02010609060101010101" pitchFamily="49" charset="-122"/>
              </a:rPr>
              <a:t>这“五个度”标准将过去以办学条件为主的评价转变为更关注人才培养质量的评价，引导和鼓励学校注意内涵建设和特色发展，避免学校同质化发展问题。</a:t>
            </a:r>
            <a:endParaRPr lang="en-US" altLang="zh-CN" sz="2400" kern="0" dirty="0" smtClean="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3"/>
          <p:cNvSpPr>
            <a:spLocks noGrp="1"/>
          </p:cNvSpPr>
          <p:nvPr>
            <p:ph type="sldNum" sz="quarter" idx="10"/>
          </p:nvPr>
        </p:nvSpPr>
        <p:spPr>
          <a:noFill/>
        </p:spPr>
        <p:txBody>
          <a:bodyPr/>
          <a:lstStyle/>
          <a:p>
            <a:fld id="{019911F2-74E5-42DF-AA4C-F403168B9FBD}" type="slidenum">
              <a:rPr lang="en-US" altLang="zh-CN" smtClean="0"/>
            </a:fld>
            <a:endParaRPr lang="en-US" altLang="zh-CN" smtClean="0"/>
          </a:p>
        </p:txBody>
      </p:sp>
      <p:cxnSp>
        <p:nvCxnSpPr>
          <p:cNvPr id="4" name="直接连接符 3"/>
          <p:cNvCxnSpPr/>
          <p:nvPr/>
        </p:nvCxnSpPr>
        <p:spPr bwMode="auto">
          <a:xfrm>
            <a:off x="0" y="764704"/>
            <a:ext cx="9144000" cy="0"/>
          </a:xfrm>
          <a:prstGeom prst="line">
            <a:avLst/>
          </a:prstGeom>
          <a:ln w="38100" cap="sq" cmpd="dbl">
            <a:solidFill>
              <a:schemeClr val="bg1">
                <a:lumMod val="20000"/>
                <a:lumOff val="80000"/>
              </a:schemeClr>
            </a:solidFill>
            <a:prstDash val="solid"/>
            <a:round/>
            <a:headEnd type="none" w="sm" len="sm"/>
            <a:tailEnd type="none" w="sm" len="sm"/>
          </a:ln>
        </p:spPr>
        <p:style>
          <a:lnRef idx="3">
            <a:schemeClr val="accent5"/>
          </a:lnRef>
          <a:fillRef idx="0">
            <a:schemeClr val="accent5"/>
          </a:fillRef>
          <a:effectRef idx="2">
            <a:schemeClr val="accent5"/>
          </a:effectRef>
          <a:fontRef idx="minor">
            <a:schemeClr val="tx1"/>
          </a:fontRef>
        </p:style>
      </p:cxnSp>
      <p:sp>
        <p:nvSpPr>
          <p:cNvPr id="7" name="Rectangle 2"/>
          <p:cNvSpPr>
            <a:spLocks noGrp="1"/>
          </p:cNvSpPr>
          <p:nvPr>
            <p:ph type="title"/>
          </p:nvPr>
        </p:nvSpPr>
        <p:spPr>
          <a:xfrm>
            <a:off x="-171450" y="-249238"/>
            <a:ext cx="7516813" cy="1325563"/>
          </a:xfrm>
          <a:effectLst>
            <a:outerShdw dist="35921" dir="2700000" algn="ctr" rotWithShape="0">
              <a:srgbClr val="808080"/>
            </a:outerShdw>
          </a:effectLst>
        </p:spPr>
        <p:txBody>
          <a:bodyPr/>
          <a:lstStyle/>
          <a:p>
            <a:pPr eaLnBrk="1" hangingPunct="1">
              <a:defRPr/>
            </a:pPr>
            <a:r>
              <a:rPr lang="zh-CN" altLang="en-US" sz="4000" dirty="0" smtClean="0">
                <a:ea typeface="华文中宋" panose="02010600040101010101" pitchFamily="2" charset="-122"/>
              </a:rPr>
              <a:t>（一）背景</a:t>
            </a:r>
            <a:endParaRPr lang="zh-CN" altLang="en-US" sz="4800" dirty="0" smtClean="0">
              <a:ea typeface="华文中宋" panose="02010600040101010101" pitchFamily="2" charset="-122"/>
            </a:endParaRPr>
          </a:p>
        </p:txBody>
      </p:sp>
      <p:sp>
        <p:nvSpPr>
          <p:cNvPr id="6" name="Rectangle 3"/>
          <p:cNvSpPr txBox="1">
            <a:spLocks noChangeArrowheads="1"/>
          </p:cNvSpPr>
          <p:nvPr/>
        </p:nvSpPr>
        <p:spPr bwMode="auto">
          <a:xfrm>
            <a:off x="377190" y="1174494"/>
            <a:ext cx="8393825" cy="4495800"/>
          </a:xfrm>
          <a:prstGeom prst="rect">
            <a:avLst/>
          </a:prstGeom>
          <a:noFill/>
          <a:ln w="9525">
            <a:noFill/>
            <a:miter lim="800000"/>
          </a:ln>
        </p:spPr>
        <p:txBody>
          <a:bodyPr vert="horz" wrap="square" lIns="91440" tIns="45720" rIns="91440" bIns="45720" numCol="1" anchor="t" anchorCtr="0" compatLnSpc="1"/>
          <a:lstStyle/>
          <a:p>
            <a:pPr indent="514350" algn="l" eaLnBrk="0" hangingPunct="0">
              <a:lnSpc>
                <a:spcPct val="130000"/>
              </a:lnSpc>
              <a:spcBef>
                <a:spcPts val="600"/>
              </a:spcBef>
              <a:defRPr/>
            </a:pPr>
            <a:r>
              <a:rPr lang="zh-CN" altLang="en-US" sz="2400" kern="0" dirty="0" smtClean="0">
                <a:latin typeface="华文中宋" panose="02010600040101010101" pitchFamily="2" charset="-122"/>
                <a:ea typeface="华文中宋" panose="02010600040101010101" pitchFamily="2" charset="-122"/>
              </a:rPr>
              <a:t>新方法</a:t>
            </a:r>
            <a:r>
              <a:rPr lang="en-US" altLang="zh-CN" sz="2400" kern="0" dirty="0" smtClean="0">
                <a:latin typeface="华文中宋" panose="02010600040101010101" pitchFamily="2" charset="-122"/>
                <a:ea typeface="华文中宋" panose="02010600040101010101" pitchFamily="2" charset="-122"/>
              </a:rPr>
              <a:t>——</a:t>
            </a:r>
            <a:r>
              <a:rPr lang="zh-CN" altLang="en-US" sz="2400" kern="0" dirty="0" smtClean="0">
                <a:latin typeface="仿宋" panose="02010609060101010101" pitchFamily="49" charset="-122"/>
                <a:ea typeface="仿宋" panose="02010609060101010101" pitchFamily="49" charset="-122"/>
              </a:rPr>
              <a:t>运用大数据高等教育质量监测国家数据平台，实现点面结合、内外结合、周期性评估与质量常态监测结合、学校自评报告与教学状态数据分析报告的有机结合。</a:t>
            </a:r>
            <a:endParaRPr lang="zh-CN" altLang="en-US" sz="2400" kern="0" dirty="0" smtClean="0">
              <a:latin typeface="仿宋" panose="02010609060101010101" pitchFamily="49" charset="-122"/>
              <a:ea typeface="仿宋" panose="02010609060101010101" pitchFamily="49" charset="-122"/>
            </a:endParaRPr>
          </a:p>
          <a:p>
            <a:pPr indent="514350" algn="l" eaLnBrk="0" hangingPunct="0">
              <a:lnSpc>
                <a:spcPct val="130000"/>
              </a:lnSpc>
              <a:spcBef>
                <a:spcPts val="600"/>
              </a:spcBef>
              <a:defRPr/>
            </a:pPr>
            <a:r>
              <a:rPr lang="zh-CN" altLang="en-US" sz="2400" kern="0" dirty="0" smtClean="0">
                <a:latin typeface="华文中宋" panose="02010600040101010101" pitchFamily="2" charset="-122"/>
                <a:ea typeface="华文中宋" panose="02010600040101010101" pitchFamily="2" charset="-122"/>
              </a:rPr>
              <a:t>新技术</a:t>
            </a:r>
            <a:r>
              <a:rPr lang="en-US" altLang="zh-CN" sz="2400" kern="0" dirty="0" smtClean="0">
                <a:latin typeface="华文中宋" panose="02010600040101010101" pitchFamily="2" charset="-122"/>
                <a:ea typeface="华文中宋" panose="02010600040101010101" pitchFamily="2" charset="-122"/>
              </a:rPr>
              <a:t>——</a:t>
            </a:r>
            <a:r>
              <a:rPr lang="zh-CN" altLang="en-US" sz="2400" kern="0" dirty="0" smtClean="0">
                <a:latin typeface="仿宋" panose="02010609060101010101" pitchFamily="49" charset="-122"/>
                <a:ea typeface="仿宋" panose="02010609060101010101" pitchFamily="49" charset="-122"/>
              </a:rPr>
              <a:t>以深度访谈、听课看课、考察走访、问卷审阅、问题诊断、交流反馈为代表的评价技术，实现对人才培养质量的客观、公正评价。</a:t>
            </a:r>
            <a:endParaRPr lang="en-US" altLang="zh-CN" sz="2400" kern="0" dirty="0" smtClean="0">
              <a:latin typeface="仿宋" panose="02010609060101010101" pitchFamily="49" charset="-122"/>
              <a:ea typeface="仿宋" panose="02010609060101010101" pitchFamily="49" charset="-122"/>
            </a:endParaRPr>
          </a:p>
          <a:p>
            <a:pPr indent="514350" algn="l" eaLnBrk="0" hangingPunct="0">
              <a:lnSpc>
                <a:spcPct val="130000"/>
              </a:lnSpc>
              <a:spcBef>
                <a:spcPts val="600"/>
              </a:spcBef>
              <a:defRPr/>
            </a:pPr>
            <a:r>
              <a:rPr lang="zh-CN" altLang="en-US" sz="2400" kern="0" dirty="0" smtClean="0">
                <a:latin typeface="华文中宋" panose="02010600040101010101" pitchFamily="2" charset="-122"/>
                <a:ea typeface="华文中宋" panose="02010600040101010101" pitchFamily="2" charset="-122"/>
              </a:rPr>
              <a:t>新文化</a:t>
            </a:r>
            <a:r>
              <a:rPr lang="en-US" altLang="zh-CN" sz="2400" kern="0" dirty="0" smtClean="0">
                <a:latin typeface="华文中宋" panose="02010600040101010101" pitchFamily="2" charset="-122"/>
                <a:ea typeface="华文中宋" panose="02010600040101010101" pitchFamily="2" charset="-122"/>
              </a:rPr>
              <a:t>——</a:t>
            </a:r>
            <a:r>
              <a:rPr lang="zh-CN" altLang="en-US" sz="2400" kern="0" dirty="0" smtClean="0">
                <a:latin typeface="仿宋" panose="02010609060101010101" pitchFamily="49" charset="-122"/>
                <a:ea typeface="仿宋" panose="02010609060101010101" pitchFamily="49" charset="-122"/>
              </a:rPr>
              <a:t>强调营造“追求卓越”的质量文化，让自我保障、自我评估、自我监测、以评促强、追求卓越升华为大学文化，成为大学的文化自觉，并凝练成质量意识清、质量目标明、质量管理严、质量责任强的大学质量文化。</a:t>
            </a:r>
            <a:endParaRPr lang="en-US" altLang="zh-CN" sz="2400" kern="0" dirty="0" smtClean="0">
              <a:latin typeface="仿宋" panose="02010609060101010101" pitchFamily="49" charset="-122"/>
              <a:ea typeface="仿宋" panose="02010609060101010101" pitchFamily="49"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主题">
  <a:themeElements>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85C1D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38100" cap="flat" cmpd="sng" algn="ctr">
          <a:solidFill>
            <a:srgbClr val="85C1D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85C1D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noFill/>
        <a:ln w="38100" cap="flat" cmpd="sng" algn="ctr">
          <a:solidFill>
            <a:srgbClr val="85C1D1"/>
          </a:solidFill>
          <a:prstDash val="solid"/>
          <a:round/>
          <a:headEnd type="none" w="med" len="med"/>
          <a:tailEnd type="none" w="med" len="med"/>
        </a:ln>
      </a:spPr>
      <a:bodyPr vert="horz" wrap="non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11967</Words>
  <Application>WPS 演示</Application>
  <PresentationFormat>全屏显示(4:3)</PresentationFormat>
  <Paragraphs>1371</Paragraphs>
  <Slides>74</Slides>
  <Notes>4</Notes>
  <HiddenSlides>1</HiddenSlides>
  <MMClips>0</MMClips>
  <ScaleCrop>false</ScaleCrop>
  <HeadingPairs>
    <vt:vector size="8" baseType="variant">
      <vt:variant>
        <vt:lpstr>已用的字体</vt:lpstr>
      </vt:variant>
      <vt:variant>
        <vt:i4>14</vt:i4>
      </vt:variant>
      <vt:variant>
        <vt:lpstr>主题</vt:lpstr>
      </vt:variant>
      <vt:variant>
        <vt:i4>2</vt:i4>
      </vt:variant>
      <vt:variant>
        <vt:lpstr>嵌入 OLE 服务器</vt:lpstr>
      </vt:variant>
      <vt:variant>
        <vt:i4>0</vt:i4>
      </vt:variant>
      <vt:variant>
        <vt:lpstr>幻灯片标题</vt:lpstr>
      </vt:variant>
      <vt:variant>
        <vt:i4>74</vt:i4>
      </vt:variant>
    </vt:vector>
  </HeadingPairs>
  <TitlesOfParts>
    <vt:vector size="90" baseType="lpstr">
      <vt:lpstr>Arial</vt:lpstr>
      <vt:lpstr>宋体</vt:lpstr>
      <vt:lpstr>Wingdings</vt:lpstr>
      <vt:lpstr>Calibri</vt:lpstr>
      <vt:lpstr>Antique Olive Compact</vt:lpstr>
      <vt:lpstr>华文中宋</vt:lpstr>
      <vt:lpstr>隶书</vt:lpstr>
      <vt:lpstr>仿宋_GB2312</vt:lpstr>
      <vt:lpstr>仿宋</vt:lpstr>
      <vt:lpstr>微软雅黑</vt:lpstr>
      <vt:lpstr>Arial Unicode MS</vt:lpstr>
      <vt:lpstr>黑体</vt:lpstr>
      <vt:lpstr>Arial</vt:lpstr>
      <vt:lpstr>Times New Roman</vt:lpstr>
      <vt:lpstr>2_Office 主题</vt:lpstr>
      <vt:lpstr>1_Office 主题</vt:lpstr>
      <vt:lpstr>PowerPoint 演示文稿</vt:lpstr>
      <vt:lpstr>PowerPoint 演示文稿</vt:lpstr>
      <vt:lpstr>提  纲</vt:lpstr>
      <vt:lpstr>一、审核评估方案的设计思路</vt:lpstr>
      <vt:lpstr>（一）背景</vt:lpstr>
      <vt:lpstr>（一）背景</vt:lpstr>
      <vt:lpstr>（一）背景</vt:lpstr>
      <vt:lpstr>（一）背景</vt:lpstr>
      <vt:lpstr>（一）背景</vt:lpstr>
      <vt:lpstr>（二）四种评估模式比较</vt:lpstr>
      <vt:lpstr>（三）审核评估与水平评估的区别</vt:lpstr>
      <vt:lpstr>（三）审核评估与水平评估的区别</vt:lpstr>
      <vt:lpstr>（四）审核评估范围的核心内容</vt:lpstr>
      <vt:lpstr>（四）审核评估范围的核心内容</vt:lpstr>
      <vt:lpstr>（四）审核评估范围的核心内容</vt:lpstr>
      <vt:lpstr>（四）审核评估范围的核心内容</vt:lpstr>
      <vt:lpstr>二、审核评估范围及评建重点</vt:lpstr>
      <vt:lpstr>PowerPoint 演示文稿</vt:lpstr>
      <vt:lpstr>（一）定位与目标</vt:lpstr>
      <vt:lpstr>（一）定位与目标</vt:lpstr>
      <vt:lpstr>（一）定位与目标</vt:lpstr>
      <vt:lpstr>（一）定位与目标</vt:lpstr>
      <vt:lpstr>（一）定位与目标</vt:lpstr>
      <vt:lpstr>（一）定位与目标</vt:lpstr>
      <vt:lpstr>（二）师资队伍 ※</vt:lpstr>
      <vt:lpstr>（二）师资队伍 ※</vt:lpstr>
      <vt:lpstr>（二）师资队伍 ※</vt:lpstr>
      <vt:lpstr>（二）师资队伍 ※</vt:lpstr>
      <vt:lpstr>（二）师资队伍 ※</vt:lpstr>
      <vt:lpstr>（三）教学资源</vt:lpstr>
      <vt:lpstr>（三）教学资源</vt:lpstr>
      <vt:lpstr>（三）教学资源</vt:lpstr>
      <vt:lpstr>（三）教学资源</vt:lpstr>
      <vt:lpstr>（三）教学资源</vt:lpstr>
      <vt:lpstr>（三）教学资源</vt:lpstr>
      <vt:lpstr>（三）教学资源</vt:lpstr>
      <vt:lpstr>（四）培养过程  </vt:lpstr>
      <vt:lpstr>（四）培养过程</vt:lpstr>
      <vt:lpstr>（四）培养过程</vt:lpstr>
      <vt:lpstr>（四）培养过程</vt:lpstr>
      <vt:lpstr>（四）培养过程</vt:lpstr>
      <vt:lpstr>（四）培养过程</vt:lpstr>
      <vt:lpstr>（四）培养过程</vt:lpstr>
      <vt:lpstr>（五）学生发展</vt:lpstr>
      <vt:lpstr>（五）学生发展</vt:lpstr>
      <vt:lpstr>（五）学生发展</vt:lpstr>
      <vt:lpstr>（五）学生发展</vt:lpstr>
      <vt:lpstr>（五）学生发展</vt:lpstr>
      <vt:lpstr>（五）学生发展</vt:lpstr>
      <vt:lpstr>（六）质量保障</vt:lpstr>
      <vt:lpstr>（六）质量保障 ※</vt:lpstr>
      <vt:lpstr>（六）质量保障 ※</vt:lpstr>
      <vt:lpstr>（六）质量保障 ※</vt:lpstr>
      <vt:lpstr>（六）质量保障 ※</vt:lpstr>
      <vt:lpstr>（七）自选特色项目</vt:lpstr>
      <vt:lpstr>（七）自选特色项目</vt:lpstr>
      <vt:lpstr>三、学校评建组织实施要点</vt:lpstr>
      <vt:lpstr>（一）院系容易出现的问题</vt:lpstr>
      <vt:lpstr>（二）评建工作重点</vt:lpstr>
      <vt:lpstr>（三）明确工作方针，做好顶层设计</vt:lpstr>
      <vt:lpstr>（四）组织保障，分解任务</vt:lpstr>
      <vt:lpstr>（五）全面梳理，加强建设</vt:lpstr>
      <vt:lpstr>（五）全面梳理，加强建设</vt:lpstr>
      <vt:lpstr>（五）全面梳理，加强建设</vt:lpstr>
      <vt:lpstr>（六）院系如何准备评估材料</vt:lpstr>
      <vt:lpstr>（七）如何撰写自评报告</vt:lpstr>
      <vt:lpstr>（七）如何撰写自评报告</vt:lpstr>
      <vt:lpstr>（八）如何配合专家组进校考察</vt:lpstr>
      <vt:lpstr>（八）如何配合专家组进校考察</vt:lpstr>
      <vt:lpstr>（八）如何配合专家组进校考察</vt:lpstr>
      <vt:lpstr>（八）如何配合专家组进校考察</vt:lpstr>
      <vt:lpstr>（九）整改工作要求</vt:lpstr>
      <vt:lpstr>          总    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刘伟</dc:creator>
  <cp:lastModifiedBy>Administrator</cp:lastModifiedBy>
  <cp:revision>741</cp:revision>
  <cp:lastPrinted>2013-05-27T13:45:00Z</cp:lastPrinted>
  <dcterms:created xsi:type="dcterms:W3CDTF">2013-06-11T01:19:00Z</dcterms:created>
  <dcterms:modified xsi:type="dcterms:W3CDTF">2017-06-22T06:19:45Z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