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0" r:id="rId3"/>
    <p:sldMasterId id="2147483652" r:id="rId4"/>
  </p:sldMasterIdLst>
  <p:notesMasterIdLst>
    <p:notesMasterId r:id="rId6"/>
  </p:notesMasterIdLst>
  <p:handoutMasterIdLst>
    <p:handoutMasterId r:id="rId12"/>
  </p:handoutMasterIdLst>
  <p:sldIdLst>
    <p:sldId id="256" r:id="rId5"/>
    <p:sldId id="315" r:id="rId7"/>
    <p:sldId id="317" r:id="rId8"/>
    <p:sldId id="319" r:id="rId9"/>
    <p:sldId id="321" r:id="rId10"/>
    <p:sldId id="318" r:id="rId11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相亲相爱一家人" initials="相亲相爱一家人" lastIdx="4" clrIdx="0"/>
  <p:cmAuthor id="2" name="AutoBVT" initials="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57"/>
    <a:srgbClr val="000000"/>
    <a:srgbClr val="FFFFFF"/>
    <a:srgbClr val="00741B"/>
    <a:srgbClr val="C2A36D"/>
    <a:srgbClr val="147960"/>
    <a:srgbClr val="152A8C"/>
    <a:srgbClr val="D9D9D9"/>
    <a:srgbClr val="DDE2E6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54" d="100"/>
          <a:sy n="54" d="100"/>
        </p:scale>
        <p:origin x="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gs" Target="tags/tag58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5DC90-454D-46DB-AFEB-0ECF9E248FB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无特殊情况，字体统一采用</a:t>
            </a:r>
            <a:r>
              <a:rPr lang="en-US" altLang="zh-CN" dirty="0" smtClean="0">
                <a:sym typeface="+mn-ea"/>
              </a:rPr>
              <a:t>【</a:t>
            </a:r>
            <a:r>
              <a:rPr lang="zh-CN" altLang="en-US" dirty="0" smtClean="0">
                <a:sym typeface="+mn-ea"/>
              </a:rPr>
              <a:t>微软雅黑</a:t>
            </a:r>
            <a:r>
              <a:rPr lang="en-US" altLang="zh-CN" dirty="0" smtClean="0">
                <a:sym typeface="+mn-ea"/>
              </a:rPr>
              <a:t>】</a:t>
            </a:r>
            <a:r>
              <a:rPr lang="zh-CN" altLang="en-US" dirty="0" smtClean="0">
                <a:sym typeface="+mn-ea"/>
              </a:rPr>
              <a:t>，统一颜色标注在左侧；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请在调整时注意相关</a:t>
            </a:r>
            <a:r>
              <a:rPr lang="en-US" altLang="zh-CN" dirty="0" smtClean="0">
                <a:sym typeface="+mn-ea"/>
              </a:rPr>
              <a:t>PPT</a:t>
            </a:r>
            <a:r>
              <a:rPr lang="zh-CN" altLang="en-US" dirty="0" smtClean="0">
                <a:sym typeface="+mn-ea"/>
              </a:rPr>
              <a:t>要素的水平居中对齐与并列要素的水平对齐；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 smtClean="0">
                <a:sym typeface="+mn-ea"/>
              </a:rPr>
              <a:t>汇报内容文本框和长段文字对齐方式统一为</a:t>
            </a:r>
            <a:r>
              <a:rPr lang="en-US" altLang="zh-CN" dirty="0" smtClean="0">
                <a:sym typeface="+mn-ea"/>
              </a:rPr>
              <a:t>【</a:t>
            </a:r>
            <a:r>
              <a:rPr lang="zh-CN" altLang="en-US" dirty="0" smtClean="0">
                <a:sym typeface="+mn-ea"/>
              </a:rPr>
              <a:t>两端对齐</a:t>
            </a:r>
            <a:r>
              <a:rPr lang="en-US" altLang="zh-CN" dirty="0" smtClean="0">
                <a:sym typeface="+mn-ea"/>
              </a:rPr>
              <a:t>】</a:t>
            </a:r>
            <a:r>
              <a:rPr lang="zh-CN" altLang="en-US" dirty="0" smtClean="0">
                <a:sym typeface="+mn-ea"/>
              </a:rPr>
              <a:t>；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altLang="en-US" dirty="0" smtClean="0">
                <a:sym typeface="+mn-ea"/>
              </a:rPr>
              <a:t>汇报内容不可遮挡、遮盖页码；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5.</a:t>
            </a:r>
            <a:r>
              <a:rPr lang="zh-CN" altLang="en-US" dirty="0" smtClean="0">
                <a:sym typeface="+mn-ea"/>
              </a:rPr>
              <a:t>封面注意水平居中，汇报单位和日期字号为</a:t>
            </a:r>
            <a:r>
              <a:rPr lang="en-US" altLang="zh-CN" dirty="0" smtClean="0">
                <a:sym typeface="+mn-ea"/>
              </a:rPr>
              <a:t>22</a:t>
            </a:r>
            <a:r>
              <a:rPr lang="zh-CN" altLang="en-US" dirty="0" smtClean="0">
                <a:sym typeface="+mn-ea"/>
              </a:rPr>
              <a:t>，标题根据实际情况调整。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 dirty="0" smtClean="0">
                <a:sym typeface="+mn-ea"/>
              </a:rPr>
              <a:t>数字字号</a:t>
            </a:r>
            <a:r>
              <a:rPr lang="en-US" altLang="zh-CN" dirty="0" smtClean="0">
                <a:sym typeface="+mn-ea"/>
              </a:rPr>
              <a:t>20</a:t>
            </a:r>
            <a:r>
              <a:rPr lang="zh-CN" altLang="en-US" dirty="0" smtClean="0">
                <a:sym typeface="+mn-ea"/>
              </a:rPr>
              <a:t>，内容字号</a:t>
            </a:r>
            <a:r>
              <a:rPr lang="en-US" altLang="zh-CN" dirty="0" smtClean="0">
                <a:sym typeface="+mn-ea"/>
              </a:rPr>
              <a:t>20</a:t>
            </a:r>
            <a:r>
              <a:rPr lang="zh-CN" altLang="en-US" dirty="0" smtClean="0">
                <a:sym typeface="+mn-ea"/>
              </a:rPr>
              <a:t>，目录位置固定。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工作情况一般应包括完成情况、存在的主要问题及对策。</a:t>
            </a:r>
            <a:endParaRPr lang="zh-CN" altLang="en-US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一级标题，字号</a:t>
            </a:r>
            <a:r>
              <a:rPr lang="en-US" altLang="zh-CN" dirty="0" smtClean="0">
                <a:sym typeface="+mn-ea"/>
              </a:rPr>
              <a:t>24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 smtClean="0">
                <a:sym typeface="+mn-ea"/>
              </a:rPr>
              <a:t>二级标题前用实心方框符号，字号</a:t>
            </a:r>
            <a:r>
              <a:rPr lang="en-US" altLang="zh-CN" dirty="0" smtClean="0">
                <a:sym typeface="+mn-ea"/>
              </a:rPr>
              <a:t>20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dirty="0" smtClean="0">
                <a:sym typeface="+mn-ea"/>
              </a:rPr>
              <a:t>正文</a:t>
            </a:r>
            <a:r>
              <a:rPr lang="zh-CN" altLang="en-US" dirty="0" smtClean="0">
                <a:sym typeface="+mn-ea"/>
              </a:rPr>
              <a:t>为总体工作情况概述，字号</a:t>
            </a:r>
            <a:r>
              <a:rPr lang="en-US" altLang="zh-CN" dirty="0" smtClean="0">
                <a:sym typeface="+mn-ea"/>
              </a:rPr>
              <a:t>18</a:t>
            </a:r>
            <a:r>
              <a:rPr lang="zh-CN" altLang="en-US" dirty="0" smtClean="0">
                <a:sym typeface="+mn-ea"/>
              </a:rPr>
              <a:t>，行距按实际情况调整，默认</a:t>
            </a:r>
            <a:r>
              <a:rPr lang="en-US" altLang="zh-CN" dirty="0" smtClean="0">
                <a:sym typeface="+mn-ea"/>
              </a:rPr>
              <a:t>1.5</a:t>
            </a:r>
            <a:r>
              <a:rPr lang="zh-CN" altLang="en-US" dirty="0" smtClean="0">
                <a:sym typeface="+mn-ea"/>
              </a:rPr>
              <a:t>倍行距。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5.</a:t>
            </a:r>
            <a:r>
              <a:rPr lang="zh-CN" altLang="en-US" dirty="0" smtClean="0">
                <a:sym typeface="+mn-ea"/>
              </a:rPr>
              <a:t>分点用（一）形式呈现，字号</a:t>
            </a:r>
            <a:r>
              <a:rPr lang="en-US" altLang="zh-CN" dirty="0" smtClean="0">
                <a:sym typeface="+mn-ea"/>
              </a:rPr>
              <a:t>18</a:t>
            </a:r>
            <a:r>
              <a:rPr lang="zh-CN" altLang="en-US" dirty="0" smtClean="0">
                <a:sym typeface="+mn-ea"/>
              </a:rPr>
              <a:t>。</a:t>
            </a:r>
            <a:endParaRPr lang="zh-CN" altLang="en-US" dirty="0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一级标题，字号</a:t>
            </a:r>
            <a:r>
              <a:rPr lang="en-US" altLang="zh-CN" dirty="0" smtClean="0">
                <a:sym typeface="+mn-ea"/>
              </a:rPr>
              <a:t>24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二级标题用实心方框符号，字号</a:t>
            </a:r>
            <a:r>
              <a:rPr lang="en-US" altLang="zh-CN" dirty="0" smtClean="0">
                <a:sym typeface="+mn-ea"/>
              </a:rPr>
              <a:t>20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3.</a:t>
            </a:r>
            <a:r>
              <a:rPr lang="zh-CN" altLang="en-US" dirty="0" smtClean="0">
                <a:sym typeface="+mn-ea"/>
              </a:rPr>
              <a:t>三级标题为各项工作分点，用（大写数字）标识，字号</a:t>
            </a:r>
            <a:r>
              <a:rPr lang="en-US" altLang="zh-CN" dirty="0" smtClean="0">
                <a:sym typeface="+mn-ea"/>
              </a:rPr>
              <a:t>18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4.</a:t>
            </a:r>
            <a:r>
              <a:rPr lang="zh-CN" altLang="en-US" dirty="0" smtClean="0">
                <a:sym typeface="+mn-ea"/>
              </a:rPr>
              <a:t>“主要工作及成效”布局供参考，用阿拉伯数字分点，在“</a:t>
            </a:r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”后需有一个空格；请在保证布局与线框对齐的前提下按实际内容修改。</a:t>
            </a:r>
            <a:endParaRPr lang="en-US" altLang="zh-CN" dirty="0" smtClean="0"/>
          </a:p>
          <a:p>
            <a:r>
              <a:rPr lang="en-US" altLang="zh-CN" dirty="0" smtClean="0">
                <a:sym typeface="+mn-ea"/>
              </a:rPr>
              <a:t>5.</a:t>
            </a:r>
            <a:r>
              <a:rPr lang="zh-CN" altLang="en-US" dirty="0" smtClean="0">
                <a:sym typeface="+mn-ea"/>
              </a:rPr>
              <a:t>“主要工作及成效”内容小标题字号</a:t>
            </a:r>
            <a:r>
              <a:rPr lang="en-US" altLang="zh-CN" dirty="0" smtClean="0">
                <a:sym typeface="+mn-ea"/>
              </a:rPr>
              <a:t>18</a:t>
            </a:r>
            <a:r>
              <a:rPr lang="zh-CN" altLang="en-US" dirty="0" smtClean="0">
                <a:sym typeface="+mn-ea"/>
              </a:rPr>
              <a:t>，内容字号</a:t>
            </a:r>
            <a:r>
              <a:rPr lang="en-US" altLang="zh-CN" dirty="0" smtClean="0">
                <a:sym typeface="+mn-ea"/>
              </a:rPr>
              <a:t>14</a:t>
            </a:r>
            <a:r>
              <a:rPr lang="zh-CN" altLang="en-US" dirty="0" smtClean="0">
                <a:sym typeface="+mn-ea"/>
              </a:rPr>
              <a:t>；若有成果指标、图片等辅以说明的材料，请用灰色线段区隔，线宽</a:t>
            </a:r>
            <a:r>
              <a:rPr lang="en-US" altLang="zh-CN" dirty="0" smtClean="0">
                <a:sym typeface="+mn-ea"/>
              </a:rPr>
              <a:t>1</a:t>
            </a:r>
            <a:r>
              <a:rPr lang="zh-CN" altLang="en-US" dirty="0" smtClean="0">
                <a:sym typeface="+mn-ea"/>
              </a:rPr>
              <a:t>磅，内容字号</a:t>
            </a:r>
            <a:r>
              <a:rPr lang="en-US" altLang="zh-CN" dirty="0" smtClean="0">
                <a:sym typeface="+mn-ea"/>
              </a:rPr>
              <a:t>12</a:t>
            </a:r>
            <a:r>
              <a:rPr lang="zh-CN" altLang="en-US" dirty="0" smtClean="0">
                <a:sym typeface="+mn-ea"/>
              </a:rPr>
              <a:t>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 dirty="0" smtClean="0">
                <a:sym typeface="+mn-ea"/>
              </a:rPr>
              <a:t>1.</a:t>
            </a:r>
            <a:r>
              <a:rPr lang="zh-CN" altLang="en-US" dirty="0" smtClean="0">
                <a:sym typeface="+mn-ea"/>
              </a:rPr>
              <a:t>若有下一步工作安排，内容一般应包含工作思路、 工作计划等。</a:t>
            </a:r>
            <a:endParaRPr lang="zh-CN" altLang="en-US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一级标题，字号</a:t>
            </a:r>
            <a:r>
              <a:rPr lang="en-US" altLang="zh-CN" dirty="0" smtClean="0">
                <a:sym typeface="+mn-ea"/>
              </a:rPr>
              <a:t>24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en-US" altLang="zh-CN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二级标题前用实心方框符号，字号</a:t>
            </a:r>
            <a:r>
              <a:rPr lang="en-US" altLang="zh-CN" dirty="0" smtClean="0">
                <a:sym typeface="+mn-ea"/>
              </a:rPr>
              <a:t>20</a:t>
            </a:r>
            <a:r>
              <a:rPr lang="zh-CN" altLang="en-US" dirty="0" smtClean="0">
                <a:sym typeface="+mn-ea"/>
              </a:rPr>
              <a:t>，位置固定</a:t>
            </a:r>
            <a:r>
              <a:rPr lang="zh-CN" altLang="en-US" dirty="0" smtClean="0">
                <a:sym typeface="+mn-ea"/>
              </a:rPr>
              <a:t>不变</a:t>
            </a:r>
            <a:r>
              <a:rPr lang="zh-CN" altLang="en-US" dirty="0" smtClean="0">
                <a:sym typeface="+mn-ea"/>
              </a:rPr>
              <a:t>。</a:t>
            </a:r>
            <a:endParaRPr lang="zh-CN" altLang="en-US" dirty="0" smtClean="0">
              <a:sym typeface="+mn-ea"/>
            </a:endParaRPr>
          </a:p>
          <a:p>
            <a:r>
              <a:rPr lang="en-US" altLang="zh-CN" dirty="0" smtClean="0">
                <a:sym typeface="+mn-ea"/>
              </a:rPr>
              <a:t>2.</a:t>
            </a:r>
            <a:r>
              <a:rPr lang="zh-CN" altLang="en-US" dirty="0" smtClean="0">
                <a:sym typeface="+mn-ea"/>
              </a:rPr>
              <a:t>正文，字号</a:t>
            </a:r>
            <a:r>
              <a:rPr lang="en-US" altLang="zh-CN" dirty="0" smtClean="0">
                <a:sym typeface="+mn-ea"/>
              </a:rPr>
              <a:t>18</a:t>
            </a:r>
            <a:r>
              <a:rPr lang="zh-CN" altLang="en-US" dirty="0" smtClean="0">
                <a:sym typeface="+mn-ea"/>
              </a:rPr>
              <a:t>，行距按实际情况调整，默认</a:t>
            </a:r>
            <a:r>
              <a:rPr lang="en-US" altLang="zh-CN" dirty="0" smtClean="0">
                <a:sym typeface="+mn-ea"/>
              </a:rPr>
              <a:t>1.5</a:t>
            </a:r>
            <a:r>
              <a:rPr lang="zh-CN" altLang="en-US" dirty="0" smtClean="0">
                <a:sym typeface="+mn-ea"/>
              </a:rPr>
              <a:t>行距。</a:t>
            </a:r>
            <a:endParaRPr lang="zh-CN" altLang="en-US" dirty="0" smtClean="0">
              <a:sym typeface="+mn-ea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1117DDCB-88F8-4C0C-946E-463F46B0E8C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3" Type="http://schemas.openxmlformats.org/officeDocument/2006/relationships/theme" Target="../theme/theme1.xml"/><Relationship Id="rId12" Type="http://schemas.openxmlformats.org/officeDocument/2006/relationships/tags" Target="../tags/tag9.xml"/><Relationship Id="rId11" Type="http://schemas.openxmlformats.org/officeDocument/2006/relationships/image" Target="../media/image2.png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4" Type="http://schemas.openxmlformats.org/officeDocument/2006/relationships/theme" Target="../theme/theme2.xml"/><Relationship Id="rId13" Type="http://schemas.openxmlformats.org/officeDocument/2006/relationships/tags" Target="../tags/tag19.xml"/><Relationship Id="rId12" Type="http://schemas.openxmlformats.org/officeDocument/2006/relationships/image" Target="../media/image2.png"/><Relationship Id="rId11" Type="http://schemas.openxmlformats.org/officeDocument/2006/relationships/image" Target="../media/image1.png"/><Relationship Id="rId10" Type="http://schemas.openxmlformats.org/officeDocument/2006/relationships/tags" Target="../tags/tag18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6" Type="http://schemas.openxmlformats.org/officeDocument/2006/relationships/theme" Target="../theme/theme3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矩形 1"/>
          <p:cNvSpPr/>
          <p:nvPr userDrawn="1">
            <p:custDataLst>
              <p:tags r:id="rId5"/>
            </p:custDataLst>
          </p:nvPr>
        </p:nvSpPr>
        <p:spPr>
          <a:xfrm>
            <a:off x="-1888490" y="1045210"/>
            <a:ext cx="1862455" cy="590550"/>
          </a:xfrm>
          <a:prstGeom prst="rect">
            <a:avLst/>
          </a:prstGeom>
          <a:solidFill>
            <a:srgbClr val="0074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主色：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0/116/87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 userDrawn="1">
            <p:custDataLst>
              <p:tags r:id="rId6"/>
            </p:custDataLst>
          </p:nvPr>
        </p:nvSpPr>
        <p:spPr>
          <a:xfrm>
            <a:off x="-1888490" y="3125470"/>
            <a:ext cx="1862455" cy="590550"/>
          </a:xfrm>
          <a:prstGeom prst="rect">
            <a:avLst/>
          </a:prstGeom>
          <a:solidFill>
            <a:srgbClr val="C2A3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194/163/109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矩形 6"/>
          <p:cNvSpPr/>
          <p:nvPr userDrawn="1">
            <p:custDataLst>
              <p:tags r:id="rId7"/>
            </p:custDataLst>
          </p:nvPr>
        </p:nvSpPr>
        <p:spPr>
          <a:xfrm>
            <a:off x="-1888490" y="2432050"/>
            <a:ext cx="1862455" cy="59055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solidFill>
                <a:srgbClr val="2020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217/217/217</a:t>
            </a:r>
            <a:endParaRPr lang="en-US" altLang="zh-CN" sz="1200" dirty="0">
              <a:solidFill>
                <a:srgbClr val="2020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矩形 8"/>
          <p:cNvSpPr/>
          <p:nvPr userDrawn="1">
            <p:custDataLst>
              <p:tags r:id="rId8"/>
            </p:custDataLst>
          </p:nvPr>
        </p:nvSpPr>
        <p:spPr>
          <a:xfrm>
            <a:off x="-1888490" y="1738630"/>
            <a:ext cx="1862455" cy="590550"/>
          </a:xfrm>
          <a:prstGeom prst="rect">
            <a:avLst/>
          </a:prstGeom>
          <a:solidFill>
            <a:srgbClr val="B100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177/0/17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 userDrawn="1">
            <p:custDataLst>
              <p:tags r:id="rId9"/>
            </p:custDataLst>
          </p:nvPr>
        </p:nvSpPr>
        <p:spPr>
          <a:xfrm>
            <a:off x="-1888490" y="3818890"/>
            <a:ext cx="1862455" cy="590550"/>
          </a:xfrm>
          <a:prstGeom prst="rect">
            <a:avLst/>
          </a:prstGeom>
          <a:solidFill>
            <a:srgbClr val="2796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特殊色：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39/150/212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8441055" y="222250"/>
            <a:ext cx="3319145" cy="669925"/>
            <a:chOff x="158" y="414"/>
            <a:chExt cx="5227" cy="1055"/>
          </a:xfrm>
        </p:grpSpPr>
        <p:pic>
          <p:nvPicPr>
            <p:cNvPr id="1026" name="Picture 2" descr="H:\PPT\2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414"/>
              <a:ext cx="1192" cy="1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PPT\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" y="527"/>
              <a:ext cx="4037" cy="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2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2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371600" indent="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None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标题 8"/>
          <p:cNvSpPr>
            <a:spLocks noGrp="1"/>
          </p:cNvSpPr>
          <p:nvPr userDrawn="1">
            <p:custDataLst>
              <p:tags r:id="rId5"/>
            </p:custDataLst>
          </p:nvPr>
        </p:nvSpPr>
        <p:spPr>
          <a:xfrm>
            <a:off x="585540" y="17406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84455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 dirty="0">
                <a:solidFill>
                  <a:srgbClr val="B1001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endParaRPr lang="zh-CN" altLang="en-US" smtClean="0">
              <a:solidFill>
                <a:srgbClr val="152A8C"/>
              </a:solidFill>
            </a:endParaRPr>
          </a:p>
        </p:txBody>
      </p:sp>
      <p:cxnSp>
        <p:nvCxnSpPr>
          <p:cNvPr id="2" name="直接连接符 1"/>
          <p:cNvCxnSpPr/>
          <p:nvPr userDrawn="1"/>
        </p:nvCxnSpPr>
        <p:spPr>
          <a:xfrm flipV="1">
            <a:off x="444500" y="834610"/>
            <a:ext cx="11285220" cy="17780"/>
          </a:xfrm>
          <a:prstGeom prst="line">
            <a:avLst/>
          </a:prstGeom>
          <a:ln>
            <a:solidFill>
              <a:srgbClr val="0074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>
            <p:custDataLst>
              <p:tags r:id="rId6"/>
            </p:custDataLst>
          </p:nvPr>
        </p:nvSpPr>
        <p:spPr>
          <a:xfrm>
            <a:off x="-1888490" y="1045210"/>
            <a:ext cx="1862455" cy="590550"/>
          </a:xfrm>
          <a:prstGeom prst="rect">
            <a:avLst/>
          </a:prstGeom>
          <a:solidFill>
            <a:srgbClr val="0074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主色：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0/116/87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矩形 6"/>
          <p:cNvSpPr/>
          <p:nvPr userDrawn="1">
            <p:custDataLst>
              <p:tags r:id="rId7"/>
            </p:custDataLst>
          </p:nvPr>
        </p:nvSpPr>
        <p:spPr>
          <a:xfrm>
            <a:off x="-1888490" y="3125470"/>
            <a:ext cx="1862455" cy="590550"/>
          </a:xfrm>
          <a:prstGeom prst="rect">
            <a:avLst/>
          </a:prstGeom>
          <a:solidFill>
            <a:srgbClr val="C2A3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194/163/109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矩形 9"/>
          <p:cNvSpPr/>
          <p:nvPr userDrawn="1">
            <p:custDataLst>
              <p:tags r:id="rId8"/>
            </p:custDataLst>
          </p:nvPr>
        </p:nvSpPr>
        <p:spPr>
          <a:xfrm>
            <a:off x="-1888490" y="2432050"/>
            <a:ext cx="1862455" cy="59055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solidFill>
                <a:srgbClr val="2020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rgbClr val="2020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217/217/217</a:t>
            </a:r>
            <a:endParaRPr lang="en-US" altLang="zh-CN" sz="1200" dirty="0">
              <a:solidFill>
                <a:srgbClr val="2020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矩形 15"/>
          <p:cNvSpPr/>
          <p:nvPr userDrawn="1">
            <p:custDataLst>
              <p:tags r:id="rId9"/>
            </p:custDataLst>
          </p:nvPr>
        </p:nvSpPr>
        <p:spPr>
          <a:xfrm>
            <a:off x="-1888490" y="1738630"/>
            <a:ext cx="1862455" cy="590550"/>
          </a:xfrm>
          <a:prstGeom prst="rect">
            <a:avLst/>
          </a:prstGeom>
          <a:solidFill>
            <a:srgbClr val="B100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辅助色：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177/0/17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矩形 16"/>
          <p:cNvSpPr/>
          <p:nvPr userDrawn="1">
            <p:custDataLst>
              <p:tags r:id="rId10"/>
            </p:custDataLst>
          </p:nvPr>
        </p:nvSpPr>
        <p:spPr>
          <a:xfrm>
            <a:off x="-1888490" y="3818890"/>
            <a:ext cx="1862455" cy="590550"/>
          </a:xfrm>
          <a:prstGeom prst="rect">
            <a:avLst/>
          </a:prstGeom>
          <a:solidFill>
            <a:srgbClr val="2796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特殊色：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RGB: 39/150/212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8409940" y="93345"/>
            <a:ext cx="3319145" cy="669925"/>
            <a:chOff x="158" y="414"/>
            <a:chExt cx="5227" cy="1055"/>
          </a:xfrm>
        </p:grpSpPr>
        <p:pic>
          <p:nvPicPr>
            <p:cNvPr id="1026" name="Picture 2" descr="H:\PPT\2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414"/>
              <a:ext cx="1192" cy="1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H:\PPT\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" y="527"/>
              <a:ext cx="4037" cy="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2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20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371600" indent="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None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文本框 8"/>
          <p:cNvSpPr txBox="1"/>
          <p:nvPr userDrawn="1"/>
        </p:nvSpPr>
        <p:spPr>
          <a:xfrm>
            <a:off x="1916113" y="2599055"/>
            <a:ext cx="84753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 b="1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立德守正</a:t>
            </a:r>
            <a:r>
              <a:rPr lang="en-US" altLang="zh-CN" sz="4800" b="1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</a:t>
            </a:r>
            <a:r>
              <a:rPr lang="zh-CN" altLang="en-US" sz="4800" b="1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崇劳创新</a:t>
            </a:r>
            <a:endParaRPr lang="zh-CN" altLang="en-US" sz="4800" b="1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ctr" defTabSz="914400" rtl="0" eaLnBrk="1" fontAlgn="auto" latinLnBrk="0" hangingPunct="1">
        <a:lnSpc>
          <a:spcPct val="100000"/>
        </a:lnSpc>
        <a:spcBef>
          <a:spcPct val="0"/>
        </a:spcBef>
        <a:buNone/>
        <a:defRPr sz="48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tags" Target="../tags/tag27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53.xml"/><Relationship Id="rId16" Type="http://schemas.openxmlformats.org/officeDocument/2006/relationships/tags" Target="../tags/tag52.xml"/><Relationship Id="rId15" Type="http://schemas.openxmlformats.org/officeDocument/2006/relationships/tags" Target="../tags/tag51.xml"/><Relationship Id="rId14" Type="http://schemas.openxmlformats.org/officeDocument/2006/relationships/tags" Target="../tags/tag50.xml"/><Relationship Id="rId13" Type="http://schemas.openxmlformats.org/officeDocument/2006/relationships/tags" Target="../tags/tag49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180" y="1125220"/>
            <a:ext cx="12105640" cy="4302125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9号-创粗黑" panose="00000500000000000000" pitchFamily="2" charset="-122"/>
              <a:ea typeface="字魂59号-创粗黑" panose="00000500000000000000" pitchFamily="2" charset="-122"/>
              <a:sym typeface="字魂59号-创粗黑" panose="00000500000000000000" pitchFamily="2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3647" b="26929"/>
          <a:stretch>
            <a:fillRect/>
          </a:stretch>
        </p:blipFill>
        <p:spPr bwMode="auto">
          <a:xfrm>
            <a:off x="8789490" y="5021560"/>
            <a:ext cx="326538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-317" y="1383030"/>
            <a:ext cx="12192635" cy="3786505"/>
          </a:xfrm>
          <a:prstGeom prst="rect">
            <a:avLst/>
          </a:prstGeom>
          <a:solidFill>
            <a:srgbClr val="007457"/>
          </a:solidFill>
          <a:ln>
            <a:solidFill>
              <a:srgbClr val="152A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97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字魂59号-创粗黑" panose="00000500000000000000" pitchFamily="2" charset="-122"/>
            </a:endParaRPr>
          </a:p>
        </p:txBody>
      </p:sp>
      <p:sp>
        <p:nvSpPr>
          <p:cNvPr id="10" name="主标题"/>
          <p:cNvSpPr>
            <a:spLocks noChangeArrowheads="1" noChangeShapeType="1" noTextEdit="1"/>
          </p:cNvSpPr>
          <p:nvPr/>
        </p:nvSpPr>
        <p:spPr bwMode="auto">
          <a:xfrm>
            <a:off x="1772213" y="2211196"/>
            <a:ext cx="8647574" cy="900980"/>
          </a:xfrm>
          <a:prstGeom prst="rect">
            <a:avLst/>
          </a:prstGeom>
        </p:spPr>
        <p:txBody>
          <a:bodyPr wrap="none" fromWordArt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中国劳动关系学院</a:t>
            </a:r>
            <a:r>
              <a:rPr lang="en-US" altLang="zh-CN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2024</a:t>
            </a:r>
            <a:r>
              <a:rPr lang="zh-CN" altLang="en-US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年</a:t>
            </a:r>
            <a:endParaRPr lang="zh-CN" altLang="en-US" sz="4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第</a:t>
            </a:r>
            <a:r>
              <a:rPr lang="en-US" altLang="zh-CN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1</a:t>
            </a:r>
            <a:r>
              <a:rPr lang="zh-CN" altLang="en-US" sz="4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次月度工作汇报会</a:t>
            </a:r>
            <a:endParaRPr lang="zh-CN" altLang="en-US" sz="4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字魂59号-创粗黑" panose="00000500000000000000" pitchFamily="2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4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字魂59号-创粗黑" panose="00000500000000000000" pitchFamily="2" charset="-122"/>
            </a:endParaRPr>
          </a:p>
        </p:txBody>
      </p:sp>
      <p:sp>
        <p:nvSpPr>
          <p:cNvPr id="9" name="副标题 2"/>
          <p:cNvSpPr txBox="1"/>
          <p:nvPr>
            <p:custDataLst>
              <p:tags r:id="rId3"/>
            </p:custDataLst>
          </p:nvPr>
        </p:nvSpPr>
        <p:spPr>
          <a:xfrm>
            <a:off x="0" y="3196376"/>
            <a:ext cx="12192000" cy="1680000"/>
          </a:xfrm>
          <a:prstGeom prst="rect">
            <a:avLst/>
          </a:prstGeom>
        </p:spPr>
        <p:txBody>
          <a:bodyPr lIns="81751" tIns="40875" rIns="81751" bIns="40875" anchor="ctr"/>
          <a:lstStyle>
            <a:lvl1pPr marL="316865" indent="-316865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4"/>
              </a:buBlip>
              <a:defRPr sz="2200">
                <a:solidFill>
                  <a:srgbClr val="102A8D"/>
                </a:solidFill>
                <a:latin typeface="+mn-lt"/>
                <a:ea typeface="+mn-ea"/>
                <a:cs typeface="+mn-cs"/>
              </a:defRPr>
            </a:lvl1pPr>
            <a:lvl2pPr marL="686435" indent="-26289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5"/>
              </a:buBlip>
              <a:defRPr sz="2800">
                <a:solidFill>
                  <a:srgbClr val="102A8D"/>
                </a:solidFill>
                <a:latin typeface="+mn-lt"/>
                <a:ea typeface="+mn-ea"/>
              </a:defRPr>
            </a:lvl2pPr>
            <a:lvl3pPr marL="1057275" indent="-212725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6"/>
              </a:buBlip>
              <a:defRPr sz="2200">
                <a:solidFill>
                  <a:srgbClr val="102A8D"/>
                </a:solidFill>
                <a:latin typeface="+mn-lt"/>
                <a:ea typeface="+mn-ea"/>
              </a:defRPr>
            </a:lvl3pPr>
            <a:lvl4pPr marL="1478915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7"/>
              </a:buBlip>
              <a:defRPr sz="1400">
                <a:solidFill>
                  <a:srgbClr val="102A8D"/>
                </a:solidFill>
                <a:latin typeface="+mn-lt"/>
                <a:ea typeface="+mn-ea"/>
              </a:defRPr>
            </a:lvl4pPr>
            <a:lvl5pPr marL="1902460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102A8D"/>
                </a:solidFill>
                <a:latin typeface="+mn-lt"/>
                <a:ea typeface="+mn-ea"/>
              </a:defRPr>
            </a:lvl5pPr>
            <a:lvl6pPr marL="2359025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002C6C"/>
                </a:solidFill>
                <a:latin typeface="+mn-lt"/>
                <a:ea typeface="+mn-ea"/>
              </a:defRPr>
            </a:lvl6pPr>
            <a:lvl7pPr marL="2815590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002C6C"/>
                </a:solidFill>
                <a:latin typeface="+mn-lt"/>
                <a:ea typeface="+mn-ea"/>
              </a:defRPr>
            </a:lvl7pPr>
            <a:lvl8pPr marL="3271520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002C6C"/>
                </a:solidFill>
                <a:latin typeface="+mn-lt"/>
                <a:ea typeface="+mn-ea"/>
              </a:defRPr>
            </a:lvl8pPr>
            <a:lvl9pPr marL="3728085" indent="-210820" algn="l" defTabSz="845185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002C6C"/>
                </a:solidFill>
                <a:latin typeface="+mn-lt"/>
                <a:ea typeface="+mn-ea"/>
              </a:defRPr>
            </a:lvl9pPr>
          </a:lstStyle>
          <a:p>
            <a:pPr marL="0" indent="0" algn="ctr" defTabSz="845185">
              <a:lnSpc>
                <a:spcPct val="120000"/>
              </a:lnSpc>
              <a:buNone/>
            </a:pPr>
            <a:endParaRPr lang="zh-CN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defTabSz="845185">
              <a:lnSpc>
                <a:spcPct val="120000"/>
              </a:lnSpc>
              <a:buNone/>
            </a:pPr>
            <a:r>
              <a:rPr lang="zh-CN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单位</a:t>
            </a:r>
            <a:endParaRPr lang="zh-CN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ctr" defTabSz="845185">
              <a:lnSpc>
                <a:spcPct val="120000"/>
              </a:lnSpc>
              <a:buNone/>
            </a:pPr>
            <a:r>
              <a:rPr lang="en-US" altLang="zh-CN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XX月X日</a:t>
            </a:r>
            <a:endParaRPr lang="zh-CN" altLang="en-US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4" grpId="0" bldLvl="0" animBg="1"/>
      <p:bldP spid="6" grpId="0" bldLvl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76250" y="236855"/>
            <a:ext cx="8429625" cy="70548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84455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 dirty="0">
                <a:solidFill>
                  <a:srgbClr val="B1001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>
                <a:solidFill>
                  <a:srgbClr val="007457"/>
                </a:solidFill>
              </a:rPr>
              <a:t>目</a:t>
            </a:r>
            <a:r>
              <a:rPr lang="en-US" altLang="zh-CN">
                <a:solidFill>
                  <a:srgbClr val="007457"/>
                </a:solidFill>
              </a:rPr>
              <a:t>  </a:t>
            </a:r>
            <a:r>
              <a:rPr lang="zh-CN" altLang="en-US">
                <a:solidFill>
                  <a:srgbClr val="007457"/>
                </a:solidFill>
              </a:rPr>
              <a:t>录</a:t>
            </a:r>
            <a:endParaRPr lang="zh-CN" altLang="en-US">
              <a:solidFill>
                <a:srgbClr val="007457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68271" y="3084398"/>
            <a:ext cx="6854824" cy="1375771"/>
            <a:chOff x="2568271" y="2857522"/>
            <a:chExt cx="6854824" cy="1375771"/>
          </a:xfrm>
        </p:grpSpPr>
        <p:sp>
          <p:nvSpPr>
            <p:cNvPr id="13" name="矩形 2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3217556" y="2870267"/>
              <a:ext cx="6205539" cy="5975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457"/>
              </a:solidFill>
              <a:miter lim="800000"/>
            </a:ln>
          </p:spPr>
          <p:txBody>
            <a:bodyPr anchor="ctr"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XXXX</a:t>
              </a:r>
              <a:r>
                <a:rPr lang="zh-CN" altLang="en-US" sz="2000" b="1" dirty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</a:t>
              </a:r>
              <a:r>
                <a:rPr lang="zh-CN" altLang="en-US" sz="2000" b="1" dirty="0" smtClean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情况</a:t>
              </a:r>
              <a:endPara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矩形 6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2568271" y="2857522"/>
              <a:ext cx="600075" cy="621143"/>
            </a:xfrm>
            <a:prstGeom prst="rect">
              <a:avLst/>
            </a:prstGeom>
            <a:solidFill>
              <a:srgbClr val="007457"/>
            </a:solidFill>
            <a:ln>
              <a:solidFill>
                <a:srgbClr val="007457"/>
              </a:solidFill>
            </a:ln>
          </p:spPr>
          <p:txBody>
            <a:bodyPr anchor="ctr"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2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217556" y="3622355"/>
              <a:ext cx="6205539" cy="59754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7457"/>
              </a:solidFill>
              <a:miter lim="800000"/>
            </a:ln>
          </p:spPr>
          <p:txBody>
            <a:bodyPr anchor="ctr"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b="1" dirty="0" smtClean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XXXX</a:t>
              </a:r>
              <a:r>
                <a:rPr lang="zh-CN" altLang="en-US" sz="2000" b="1" dirty="0" smtClean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下一步工作</a:t>
              </a:r>
              <a:r>
                <a:rPr lang="zh-CN" altLang="en-US" sz="2000" b="1" dirty="0">
                  <a:solidFill>
                    <a:srgbClr val="00745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安排</a:t>
              </a:r>
              <a:endParaRPr lang="zh-CN" altLang="en-US" sz="2000" b="1" dirty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" name="矩形 6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568271" y="3612150"/>
              <a:ext cx="600075" cy="621143"/>
            </a:xfrm>
            <a:prstGeom prst="rect">
              <a:avLst/>
            </a:prstGeom>
            <a:solidFill>
              <a:srgbClr val="007457"/>
            </a:solidFill>
            <a:ln>
              <a:solidFill>
                <a:srgbClr val="007457"/>
              </a:solidFill>
            </a:ln>
          </p:spPr>
          <p:txBody>
            <a:bodyPr anchor="ctr"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76250" y="236855"/>
            <a:ext cx="8429625" cy="70548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84455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 dirty="0">
                <a:solidFill>
                  <a:srgbClr val="B1001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smtClean="0">
                <a:solidFill>
                  <a:srgbClr val="007457"/>
                </a:solidFill>
                <a:sym typeface="+mn-ea"/>
              </a:rPr>
              <a:t>一、一级标题：</a:t>
            </a:r>
            <a:r>
              <a:rPr lang="en-US" altLang="zh-CN" smtClean="0">
                <a:solidFill>
                  <a:srgbClr val="007457"/>
                </a:solidFill>
                <a:sym typeface="微软雅黑" panose="020B0503020204020204" pitchFamily="34" charset="-122"/>
              </a:rPr>
              <a:t>XXXX</a:t>
            </a:r>
            <a:r>
              <a:rPr>
                <a:solidFill>
                  <a:srgbClr val="007457"/>
                </a:solidFill>
                <a:sym typeface="微软雅黑" panose="020B0503020204020204" pitchFamily="34" charset="-122"/>
              </a:rPr>
              <a:t>工作情况</a:t>
            </a:r>
            <a:endParaRPr lang="zh-CN" altLang="en-US">
              <a:solidFill>
                <a:srgbClr val="007457"/>
              </a:solidFill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26000" y="863991"/>
            <a:ext cx="11340000" cy="43200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marL="335915" indent="-335915" algn="just" defTabSz="91440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二级标题：</a:t>
            </a:r>
            <a:r>
              <a:rPr lang="en-US" altLang="zh-CN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 smtClean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426085" y="1367790"/>
            <a:ext cx="11339830" cy="182118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indent="0" algn="just" defTabSz="685800" fontAlgn="auto">
              <a:lnSpc>
                <a:spcPct val="150000"/>
              </a:lnSpc>
            </a:pPr>
            <a:r>
              <a:rPr lang="zh-CN" altLang="en-US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正文：</a:t>
            </a:r>
            <a:r>
              <a:rPr lang="en-US" altLang="zh-CN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工作完成情况。</a:t>
            </a:r>
            <a:endParaRPr lang="zh-CN" altLang="en-US" b="1" dirty="0" smtClean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4"/>
            </p:custDataLst>
          </p:nvPr>
        </p:nvSpPr>
        <p:spPr>
          <a:xfrm>
            <a:off x="5059260" y="5486740"/>
            <a:ext cx="3599048" cy="33669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成果、指标、图片。</a:t>
            </a:r>
            <a:endParaRPr lang="zh-CN" altLang="en-US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76250" y="236855"/>
            <a:ext cx="8429625" cy="70548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84455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 dirty="0">
                <a:solidFill>
                  <a:srgbClr val="B1001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smtClean="0">
                <a:solidFill>
                  <a:srgbClr val="007457"/>
                </a:solidFill>
                <a:sym typeface="+mn-ea"/>
              </a:rPr>
              <a:t>二、一级标题：</a:t>
            </a:r>
            <a:r>
              <a:rPr lang="en-US" altLang="zh-CN" smtClean="0">
                <a:solidFill>
                  <a:srgbClr val="007457"/>
                </a:solidFill>
                <a:sym typeface="微软雅黑" panose="020B0503020204020204" pitchFamily="34" charset="-122"/>
              </a:rPr>
              <a:t>XXXX</a:t>
            </a:r>
            <a:r>
              <a:rPr>
                <a:solidFill>
                  <a:srgbClr val="007457"/>
                </a:solidFill>
                <a:sym typeface="微软雅黑" panose="020B0503020204020204" pitchFamily="34" charset="-122"/>
              </a:rPr>
              <a:t>工作情况</a:t>
            </a:r>
            <a:endParaRPr lang="zh-CN" altLang="en-US">
              <a:solidFill>
                <a:srgbClr val="007457"/>
              </a:solidFill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26000" y="863991"/>
            <a:ext cx="11340000" cy="43200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marL="335915" indent="-335915" algn="just" defTabSz="91440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二级标题：</a:t>
            </a: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各项工作完成情况</a:t>
            </a:r>
            <a:endParaRPr lang="zh-CN" altLang="en-US" sz="2000" b="1" dirty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5915" indent="-335915" algn="just" defTabSz="914400">
              <a:lnSpc>
                <a:spcPct val="150000"/>
              </a:lnSpc>
              <a:buFont typeface="Wingdings" panose="05000000000000000000" charset="0"/>
              <a:buChar char="n"/>
            </a:pPr>
            <a:endParaRPr lang="zh-CN" altLang="en-US" sz="2000" b="1" dirty="0" smtClean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610996" y="2364764"/>
            <a:ext cx="3600000" cy="4032000"/>
          </a:xfrm>
          <a:prstGeom prst="rect">
            <a:avLst/>
          </a:prstGeom>
          <a:noFill/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>
            <p:custDataLst>
              <p:tags r:id="rId4"/>
            </p:custDataLst>
          </p:nvPr>
        </p:nvSpPr>
        <p:spPr bwMode="auto">
          <a:xfrm>
            <a:off x="534000" y="1749785"/>
            <a:ext cx="11124000" cy="4860000"/>
          </a:xfrm>
          <a:prstGeom prst="rect">
            <a:avLst/>
          </a:prstGeom>
          <a:noFill/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>
          <a:xfrm>
            <a:off x="426000" y="1301275"/>
            <a:ext cx="11340000" cy="48112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algn="just" defTabSz="685800">
              <a:lnSpc>
                <a:spcPct val="130000"/>
              </a:lnSpc>
            </a:pPr>
            <a:r>
              <a:rPr lang="zh-CN" altLang="en-US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（一）三级标题：方面</a:t>
            </a:r>
            <a:r>
              <a:rPr lang="en-US" altLang="zh-CN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b="1" dirty="0" smtClean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>
            <p:custDataLst>
              <p:tags r:id="rId6"/>
            </p:custDataLst>
          </p:nvPr>
        </p:nvSpPr>
        <p:spPr bwMode="auto">
          <a:xfrm>
            <a:off x="537880" y="1766295"/>
            <a:ext cx="11124000" cy="360000"/>
          </a:xfrm>
          <a:prstGeom prst="rect">
            <a:avLst/>
          </a:prstGeom>
          <a:solidFill>
            <a:srgbClr val="007457"/>
          </a:solidFill>
          <a:ln w="9525" cap="flat" cmpd="sng" algn="ctr">
            <a:solidFill>
              <a:srgbClr val="152A8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主要工作及成效</a:t>
            </a:r>
            <a:endParaRPr kumimoji="0" lang="zh-CN" alt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7"/>
            </p:custDataLst>
          </p:nvPr>
        </p:nvSpPr>
        <p:spPr bwMode="auto">
          <a:xfrm>
            <a:off x="966164" y="2217785"/>
            <a:ext cx="288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方面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>
            <p:custDataLst>
              <p:tags r:id="rId8"/>
            </p:custDataLst>
          </p:nvPr>
        </p:nvSpPr>
        <p:spPr bwMode="auto">
          <a:xfrm>
            <a:off x="4296000" y="2364764"/>
            <a:ext cx="3600000" cy="4032000"/>
          </a:xfrm>
          <a:prstGeom prst="rect">
            <a:avLst/>
          </a:prstGeom>
          <a:noFill/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>
            <p:custDataLst>
              <p:tags r:id="rId9"/>
            </p:custDataLst>
          </p:nvPr>
        </p:nvSpPr>
        <p:spPr bwMode="auto">
          <a:xfrm>
            <a:off x="4656000" y="2217785"/>
            <a:ext cx="288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方面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>
            <p:custDataLst>
              <p:tags r:id="rId10"/>
            </p:custDataLst>
          </p:nvPr>
        </p:nvSpPr>
        <p:spPr bwMode="auto">
          <a:xfrm>
            <a:off x="7985760" y="2364105"/>
            <a:ext cx="3599815" cy="4032250"/>
          </a:xfrm>
          <a:prstGeom prst="rect">
            <a:avLst/>
          </a:prstGeom>
          <a:noFill/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>
            <p:custDataLst>
              <p:tags r:id="rId11"/>
            </p:custDataLst>
          </p:nvPr>
        </p:nvSpPr>
        <p:spPr bwMode="auto">
          <a:xfrm>
            <a:off x="8345836" y="2217785"/>
            <a:ext cx="2880000" cy="43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方面</a:t>
            </a:r>
            <a:r>
              <a:rPr kumimoji="0" lang="en-US" altLang="zh-CN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kumimoji="0" lang="en-US" altLang="zh-CN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12"/>
            </p:custDataLst>
          </p:nvPr>
        </p:nvSpPr>
        <p:spPr>
          <a:xfrm>
            <a:off x="610997" y="2757785"/>
            <a:ext cx="3600000" cy="232791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indent="0" algn="just">
              <a:lnSpc>
                <a:spcPct val="130000"/>
              </a:lnSpc>
              <a:buNone/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30000"/>
              </a:lnSpc>
              <a:buAutoNum type="arabicPeriod"/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XXXX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>
            <p:custDataLst>
              <p:tags r:id="rId13"/>
            </p:custDataLst>
          </p:nvPr>
        </p:nvSpPr>
        <p:spPr>
          <a:xfrm>
            <a:off x="4295524" y="2757785"/>
            <a:ext cx="3598796" cy="3000821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XXXX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>
            <p:custDataLst>
              <p:tags r:id="rId14"/>
            </p:custDataLst>
          </p:nvPr>
        </p:nvCxnSpPr>
        <p:spPr bwMode="auto">
          <a:xfrm>
            <a:off x="8345836" y="4957473"/>
            <a:ext cx="288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直接连接符 37"/>
          <p:cNvCxnSpPr/>
          <p:nvPr>
            <p:custDataLst>
              <p:tags r:id="rId15"/>
            </p:custDataLst>
          </p:nvPr>
        </p:nvCxnSpPr>
        <p:spPr bwMode="auto">
          <a:xfrm>
            <a:off x="966164" y="4973427"/>
            <a:ext cx="28800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D9D9D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文本框 38"/>
          <p:cNvSpPr txBox="1"/>
          <p:nvPr>
            <p:custDataLst>
              <p:tags r:id="rId16"/>
            </p:custDataLst>
          </p:nvPr>
        </p:nvSpPr>
        <p:spPr>
          <a:xfrm>
            <a:off x="606640" y="5486740"/>
            <a:ext cx="3599048" cy="33669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成果、指标、图片。</a:t>
            </a:r>
            <a:endParaRPr lang="zh-CN" altLang="en-US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>
            <p:custDataLst>
              <p:tags r:id="rId17"/>
            </p:custDataLst>
          </p:nvPr>
        </p:nvSpPr>
        <p:spPr>
          <a:xfrm>
            <a:off x="7986788" y="5486740"/>
            <a:ext cx="3599048" cy="33669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成果、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指标、图片。</a:t>
            </a:r>
            <a:endParaRPr lang="zh-CN" altLang="en-US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76250" y="236855"/>
            <a:ext cx="8429625" cy="705485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84455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2400" b="1" i="0" u="none" strike="noStrike" kern="1200" cap="none" spc="0" normalizeH="0" baseline="0" noProof="1" dirty="0">
                <a:solidFill>
                  <a:srgbClr val="B1001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smtClean="0">
                <a:solidFill>
                  <a:srgbClr val="007457"/>
                </a:solidFill>
                <a:sym typeface="+mn-ea"/>
              </a:rPr>
              <a:t>三、</a:t>
            </a:r>
            <a:r>
              <a:rPr smtClean="0">
                <a:solidFill>
                  <a:srgbClr val="007457"/>
                </a:solidFill>
                <a:sym typeface="微软雅黑" panose="020B0503020204020204" pitchFamily="34" charset="-122"/>
              </a:rPr>
              <a:t>一级标题：</a:t>
            </a:r>
            <a:r>
              <a:rPr lang="en-US" altLang="zh-CN" smtClean="0">
                <a:solidFill>
                  <a:srgbClr val="007457"/>
                </a:solidFill>
                <a:sym typeface="微软雅黑" panose="020B0503020204020204" pitchFamily="34" charset="-122"/>
              </a:rPr>
              <a:t>下一步工作安排</a:t>
            </a:r>
            <a:endParaRPr lang="en-US" altLang="zh-CN" smtClean="0">
              <a:solidFill>
                <a:srgbClr val="007457"/>
              </a:solidFill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26000" y="863991"/>
            <a:ext cx="11340000" cy="432000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marL="335915" indent="-335915" algn="just" defTabSz="914400">
              <a:lnSpc>
                <a:spcPct val="150000"/>
              </a:lnSpc>
              <a:buFont typeface="Wingdings" panose="05000000000000000000" charset="0"/>
              <a:buChar char="n"/>
            </a:pP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二级标题：</a:t>
            </a:r>
            <a:r>
              <a:rPr lang="zh-CN" altLang="en-US" sz="2000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各项工作安排情况</a:t>
            </a:r>
            <a:endParaRPr lang="zh-CN" altLang="en-US" sz="2000" b="1" dirty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5915" indent="-335915" algn="just" defTabSz="914400">
              <a:lnSpc>
                <a:spcPct val="150000"/>
              </a:lnSpc>
              <a:buFont typeface="Wingdings" panose="05000000000000000000" charset="0"/>
              <a:buChar char="n"/>
            </a:pPr>
            <a:endParaRPr lang="zh-CN" altLang="en-US" sz="2000" b="1" dirty="0" smtClean="0">
              <a:solidFill>
                <a:srgbClr val="0074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76165" y="1368000"/>
            <a:ext cx="11340000" cy="2220012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p>
            <a:pPr indent="0" algn="just" defTabSz="685800" fontAlgn="auto">
              <a:lnSpc>
                <a:spcPct val="150000"/>
              </a:lnSpc>
            </a:pPr>
            <a:r>
              <a:rPr lang="zh-CN" b="1" dirty="0" smtClean="0">
                <a:solidFill>
                  <a:srgbClr val="0074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正文：下一步工作思路</a:t>
            </a:r>
            <a:r>
              <a:rPr lang="zh-CN" altLang="en-US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4"/>
            </p:custDataLst>
          </p:nvPr>
        </p:nvSpPr>
        <p:spPr>
          <a:xfrm>
            <a:off x="5333580" y="5486740"/>
            <a:ext cx="3599048" cy="33669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成果、指标、图片。</a:t>
            </a:r>
            <a:endParaRPr lang="zh-CN" altLang="en-US" sz="1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ISPRING_PRESENTATION_TITLE" val="PowerPoint 演示文稿"/>
  <p:tag name="KSO_WPP_MARK_KEY" val="c65ec6ab-aa30-4351-9ae7-e5334ec6039e"/>
  <p:tag name="COMMONDATA" val="eyJoZGlkIjoiYmIwY2E5MzQ0NDcyZDU5ZDZkMGI0OTVkMjZjYjA0YTAifQ=="/>
  <p:tag name="commondata" val="eyJoZGlkIjoiYmY5NTZhZjRhZDcwMDBiM2RhZmI0OGNlYzMwOTk0MDk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heme/theme1.xml><?xml version="1.0" encoding="utf-8"?>
<a:theme xmlns:a="http://schemas.openxmlformats.org/drawingml/2006/main" name="1_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</Words>
  <Application>WPS 演示</Application>
  <PresentationFormat>宽屏</PresentationFormat>
  <Paragraphs>82</Paragraphs>
  <Slides>6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Wingdings</vt:lpstr>
      <vt:lpstr>字魂59号-创粗黑</vt:lpstr>
      <vt:lpstr>黑体</vt:lpstr>
      <vt:lpstr>Arial Unicode MS</vt:lpstr>
      <vt:lpstr>Calibri</vt:lpstr>
      <vt:lpstr>1_自定义设计方案</vt:lpstr>
      <vt:lpstr>2_自定义设计方案</vt:lpstr>
      <vt:lpstr>4_自定义设计方案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范学锋</cp:lastModifiedBy>
  <cp:revision>77</cp:revision>
  <dcterms:created xsi:type="dcterms:W3CDTF">2019-12-26T07:15:00Z</dcterms:created>
  <dcterms:modified xsi:type="dcterms:W3CDTF">2024-04-02T01:30:20Z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B9B495608543460D88652227DCAC681D_12</vt:lpwstr>
  </property>
  <property fmtid="{D5CDD505-2E9C-101B-9397-08002B2CF9AE}" pid="3" name="KSOProductBuildVer">
    <vt:lpwstr>2052-12.1.0.16417</vt:lpwstr>
  </property>
</Properties>
</file>